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76" r:id="rId4"/>
    <p:sldId id="277" r:id="rId5"/>
    <p:sldId id="264" r:id="rId6"/>
    <p:sldId id="266" r:id="rId7"/>
    <p:sldId id="257" r:id="rId8"/>
    <p:sldId id="260" r:id="rId9"/>
    <p:sldId id="259" r:id="rId10"/>
    <p:sldId id="261" r:id="rId11"/>
    <p:sldId id="262" r:id="rId12"/>
    <p:sldId id="263" r:id="rId13"/>
    <p:sldId id="267" r:id="rId14"/>
    <p:sldId id="268" r:id="rId15"/>
    <p:sldId id="269" r:id="rId16"/>
    <p:sldId id="270" r:id="rId17"/>
    <p:sldId id="271" r:id="rId18"/>
    <p:sldId id="272" r:id="rId19"/>
    <p:sldId id="273" r:id="rId20"/>
    <p:sldId id="274" r:id="rId21"/>
    <p:sldId id="275" r:id="rId22"/>
    <p:sldId id="278" r:id="rId23"/>
    <p:sldId id="279" r:id="rId24"/>
    <p:sldId id="280" r:id="rId25"/>
    <p:sldId id="282" r:id="rId26"/>
    <p:sldId id="283" r:id="rId27"/>
    <p:sldId id="284" r:id="rId28"/>
    <p:sldId id="285" r:id="rId29"/>
    <p:sldId id="286" r:id="rId30"/>
    <p:sldId id="287"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42" autoAdjust="0"/>
    <p:restoredTop sz="85055" autoAdjust="0"/>
  </p:normalViewPr>
  <p:slideViewPr>
    <p:cSldViewPr>
      <p:cViewPr varScale="1">
        <p:scale>
          <a:sx n="81" d="100"/>
          <a:sy n="81" d="100"/>
        </p:scale>
        <p:origin x="-312"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CB2477-BDFD-4961-9381-705DCFC88011}" type="datetimeFigureOut">
              <a:rPr lang="en-US" smtClean="0"/>
              <a:pPr/>
              <a:t>10/21/2010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CA96FC-46ED-4898-B970-786BE1DB155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CB2477-BDFD-4961-9381-705DCFC88011}" type="datetimeFigureOut">
              <a:rPr lang="en-US" smtClean="0"/>
              <a:pPr/>
              <a:t>10/21/2010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CA96FC-46ED-4898-B970-786BE1DB155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CB2477-BDFD-4961-9381-705DCFC88011}" type="datetimeFigureOut">
              <a:rPr lang="en-US" smtClean="0"/>
              <a:pPr/>
              <a:t>10/21/2010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CA96FC-46ED-4898-B970-786BE1DB155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CB2477-BDFD-4961-9381-705DCFC88011}" type="datetimeFigureOut">
              <a:rPr lang="en-US" smtClean="0"/>
              <a:pPr/>
              <a:t>10/21/2010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CA96FC-46ED-4898-B970-786BE1DB155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CB2477-BDFD-4961-9381-705DCFC88011}" type="datetimeFigureOut">
              <a:rPr lang="en-US" smtClean="0"/>
              <a:pPr/>
              <a:t>10/21/2010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CA96FC-46ED-4898-B970-786BE1DB155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CB2477-BDFD-4961-9381-705DCFC88011}" type="datetimeFigureOut">
              <a:rPr lang="en-US" smtClean="0"/>
              <a:pPr/>
              <a:t>10/21/2010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CA96FC-46ED-4898-B970-786BE1DB155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CB2477-BDFD-4961-9381-705DCFC88011}" type="datetimeFigureOut">
              <a:rPr lang="en-US" smtClean="0"/>
              <a:pPr/>
              <a:t>10/21/2010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CA96FC-46ED-4898-B970-786BE1DB155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CB2477-BDFD-4961-9381-705DCFC88011}" type="datetimeFigureOut">
              <a:rPr lang="en-US" smtClean="0"/>
              <a:pPr/>
              <a:t>10/21/2010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CA96FC-46ED-4898-B970-786BE1DB155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CB2477-BDFD-4961-9381-705DCFC88011}" type="datetimeFigureOut">
              <a:rPr lang="en-US" smtClean="0"/>
              <a:pPr/>
              <a:t>10/21/2010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CA96FC-46ED-4898-B970-786BE1DB155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CB2477-BDFD-4961-9381-705DCFC88011}" type="datetimeFigureOut">
              <a:rPr lang="en-US" smtClean="0"/>
              <a:pPr/>
              <a:t>10/21/2010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CA96FC-46ED-4898-B970-786BE1DB155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CB2477-BDFD-4961-9381-705DCFC88011}" type="datetimeFigureOut">
              <a:rPr lang="en-US" smtClean="0"/>
              <a:pPr/>
              <a:t>10/21/2010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CA96FC-46ED-4898-B970-786BE1DB155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CB2477-BDFD-4961-9381-705DCFC88011}" type="datetimeFigureOut">
              <a:rPr lang="en-US" smtClean="0"/>
              <a:pPr/>
              <a:t>10/21/2010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CA96FC-46ED-4898-B970-786BE1DB155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9.xml"/><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9.xml"/><Relationship Id="rId5" Type="http://schemas.openxmlformats.org/officeDocument/2006/relationships/image" Target="../media/image29.jpe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8.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8.xm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9.xml"/><Relationship Id="rId5" Type="http://schemas.openxmlformats.org/officeDocument/2006/relationships/image" Target="../media/image7.jpe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9.xml"/><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8.xml"/><Relationship Id="rId5" Type="http://schemas.openxmlformats.org/officeDocument/2006/relationships/image" Target="../media/image44.jpe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8.xml"/><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8.xml"/><Relationship Id="rId5" Type="http://schemas.openxmlformats.org/officeDocument/2006/relationships/image" Target="../media/image51.jpeg"/><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9.xml"/><Relationship Id="rId5" Type="http://schemas.openxmlformats.org/officeDocument/2006/relationships/image" Target="../media/image55.jpeg"/><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9.xml"/><Relationship Id="rId5" Type="http://schemas.openxmlformats.org/officeDocument/2006/relationships/image" Target="../media/image59.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9.xml"/><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9.xml"/><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8.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8.xml"/><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Instructions for Detecting Sulfates using the </a:t>
            </a:r>
            <a:r>
              <a:rPr lang="en-US" dirty="0" err="1" smtClean="0"/>
              <a:t>Veris</a:t>
            </a:r>
            <a:r>
              <a:rPr lang="en-US" dirty="0" smtClean="0"/>
              <a:t> 3150</a:t>
            </a:r>
            <a:endParaRPr lang="en-US" dirty="0"/>
          </a:p>
        </p:txBody>
      </p:sp>
      <p:sp>
        <p:nvSpPr>
          <p:cNvPr id="3" name="Subtitle 2"/>
          <p:cNvSpPr>
            <a:spLocks noGrp="1"/>
          </p:cNvSpPr>
          <p:nvPr>
            <p:ph type="subTitle" idx="1"/>
          </p:nvPr>
        </p:nvSpPr>
        <p:spPr/>
        <p:txBody>
          <a:bodyPr/>
          <a:lstStyle/>
          <a:p>
            <a:r>
              <a:rPr lang="en-US" dirty="0" smtClean="0"/>
              <a:t>Product P1</a:t>
            </a:r>
          </a:p>
          <a:p>
            <a:r>
              <a:rPr lang="en-US" dirty="0" smtClean="0"/>
              <a:t>Project 0-6362</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 y="4800600"/>
            <a:ext cx="5486400" cy="566738"/>
          </a:xfrm>
        </p:spPr>
        <p:txBody>
          <a:bodyPr/>
          <a:lstStyle/>
          <a:p>
            <a:r>
              <a:rPr lang="en-US" dirty="0" smtClean="0"/>
              <a:t>Readying </a:t>
            </a:r>
            <a:r>
              <a:rPr lang="en-US" dirty="0" err="1" smtClean="0"/>
              <a:t>Veris</a:t>
            </a:r>
            <a:r>
              <a:rPr lang="en-US" dirty="0" smtClean="0"/>
              <a:t> by removing Transport Lock</a:t>
            </a:r>
            <a:endParaRPr lang="en-US" dirty="0"/>
          </a:p>
        </p:txBody>
      </p:sp>
      <p:pic>
        <p:nvPicPr>
          <p:cNvPr id="8" name="Picture Placeholder 7" descr="L1000540.JPG"/>
          <p:cNvPicPr>
            <a:picLocks noGrp="1" noChangeAspect="1"/>
          </p:cNvPicPr>
          <p:nvPr>
            <p:ph type="pic" idx="1"/>
          </p:nvPr>
        </p:nvPicPr>
        <p:blipFill>
          <a:blip r:embed="rId2" cstate="print"/>
          <a:srcRect/>
          <a:stretch>
            <a:fillRect/>
          </a:stretch>
        </p:blipFill>
        <p:spPr>
          <a:xfrm>
            <a:off x="4953000" y="0"/>
            <a:ext cx="3962400" cy="2971800"/>
          </a:xfrm>
        </p:spPr>
      </p:pic>
      <p:sp>
        <p:nvSpPr>
          <p:cNvPr id="7" name="Text Placeholder 6"/>
          <p:cNvSpPr>
            <a:spLocks noGrp="1"/>
          </p:cNvSpPr>
          <p:nvPr>
            <p:ph type="body" sz="half" idx="2"/>
          </p:nvPr>
        </p:nvSpPr>
        <p:spPr>
          <a:xfrm>
            <a:off x="152400" y="5410200"/>
            <a:ext cx="5334000" cy="804862"/>
          </a:xfrm>
        </p:spPr>
        <p:txBody>
          <a:bodyPr>
            <a:normAutofit fontScale="92500"/>
          </a:bodyPr>
          <a:lstStyle/>
          <a:p>
            <a:r>
              <a:rPr lang="en-US" dirty="0" smtClean="0"/>
              <a:t>Use the yellow controller  (Fig 1) that is connected to the hydraulic power unit (Fig 2) to raise the Coulters (Fig 3) slightly to release pressure on the transport lock (Fig 4) that is used during transport and storage</a:t>
            </a:r>
            <a:endParaRPr lang="en-US" dirty="0"/>
          </a:p>
        </p:txBody>
      </p:sp>
      <p:pic>
        <p:nvPicPr>
          <p:cNvPr id="9" name="Picture 8" descr="L1000541.JPG"/>
          <p:cNvPicPr>
            <a:picLocks noChangeAspect="1"/>
          </p:cNvPicPr>
          <p:nvPr/>
        </p:nvPicPr>
        <p:blipFill>
          <a:blip r:embed="rId3" cstate="print"/>
          <a:stretch>
            <a:fillRect/>
          </a:stretch>
        </p:blipFill>
        <p:spPr>
          <a:xfrm>
            <a:off x="1447800" y="0"/>
            <a:ext cx="3251200" cy="2438400"/>
          </a:xfrm>
          <a:prstGeom prst="rect">
            <a:avLst/>
          </a:prstGeom>
        </p:spPr>
      </p:pic>
      <p:pic>
        <p:nvPicPr>
          <p:cNvPr id="10" name="Picture 9" descr="L1000542.JPG"/>
          <p:cNvPicPr>
            <a:picLocks noChangeAspect="1"/>
          </p:cNvPicPr>
          <p:nvPr/>
        </p:nvPicPr>
        <p:blipFill>
          <a:blip r:embed="rId4" cstate="print"/>
          <a:stretch>
            <a:fillRect/>
          </a:stretch>
        </p:blipFill>
        <p:spPr>
          <a:xfrm>
            <a:off x="152400" y="1905000"/>
            <a:ext cx="3962400" cy="2971800"/>
          </a:xfrm>
          <a:prstGeom prst="rect">
            <a:avLst/>
          </a:prstGeom>
        </p:spPr>
      </p:pic>
      <p:pic>
        <p:nvPicPr>
          <p:cNvPr id="11" name="Picture 10" descr="L1000543.JPG"/>
          <p:cNvPicPr>
            <a:picLocks noChangeAspect="1"/>
          </p:cNvPicPr>
          <p:nvPr/>
        </p:nvPicPr>
        <p:blipFill>
          <a:blip r:embed="rId5" cstate="print"/>
          <a:stretch>
            <a:fillRect/>
          </a:stretch>
        </p:blipFill>
        <p:spPr>
          <a:xfrm>
            <a:off x="5308600" y="3200400"/>
            <a:ext cx="3987800" cy="2990850"/>
          </a:xfrm>
          <a:prstGeom prst="rect">
            <a:avLst/>
          </a:prstGeom>
        </p:spPr>
      </p:pic>
      <p:sp>
        <p:nvSpPr>
          <p:cNvPr id="12" name="TextBox 11"/>
          <p:cNvSpPr txBox="1"/>
          <p:nvPr/>
        </p:nvSpPr>
        <p:spPr>
          <a:xfrm>
            <a:off x="1447800" y="0"/>
            <a:ext cx="340158" cy="461665"/>
          </a:xfrm>
          <a:prstGeom prst="rect">
            <a:avLst/>
          </a:prstGeom>
          <a:noFill/>
        </p:spPr>
        <p:txBody>
          <a:bodyPr wrap="none" rtlCol="0">
            <a:spAutoFit/>
          </a:bodyPr>
          <a:lstStyle/>
          <a:p>
            <a:r>
              <a:rPr lang="en-US" sz="2400" dirty="0" smtClean="0">
                <a:solidFill>
                  <a:srgbClr val="FF0000"/>
                </a:solidFill>
              </a:rPr>
              <a:t>1</a:t>
            </a:r>
            <a:endParaRPr lang="en-US" sz="2400" dirty="0">
              <a:solidFill>
                <a:srgbClr val="FF0000"/>
              </a:solidFill>
            </a:endParaRPr>
          </a:p>
        </p:txBody>
      </p:sp>
      <p:sp>
        <p:nvSpPr>
          <p:cNvPr id="13" name="TextBox 12"/>
          <p:cNvSpPr txBox="1"/>
          <p:nvPr/>
        </p:nvSpPr>
        <p:spPr>
          <a:xfrm>
            <a:off x="4953000" y="0"/>
            <a:ext cx="340158" cy="461665"/>
          </a:xfrm>
          <a:prstGeom prst="rect">
            <a:avLst/>
          </a:prstGeom>
          <a:noFill/>
        </p:spPr>
        <p:txBody>
          <a:bodyPr wrap="none" rtlCol="0">
            <a:spAutoFit/>
          </a:bodyPr>
          <a:lstStyle/>
          <a:p>
            <a:r>
              <a:rPr lang="en-US" sz="2400" dirty="0" smtClean="0">
                <a:solidFill>
                  <a:srgbClr val="FF0000"/>
                </a:solidFill>
              </a:rPr>
              <a:t>2</a:t>
            </a:r>
            <a:endParaRPr lang="en-US" sz="2400" dirty="0">
              <a:solidFill>
                <a:srgbClr val="FF0000"/>
              </a:solidFill>
            </a:endParaRPr>
          </a:p>
        </p:txBody>
      </p:sp>
      <p:sp>
        <p:nvSpPr>
          <p:cNvPr id="14" name="TextBox 13"/>
          <p:cNvSpPr txBox="1"/>
          <p:nvPr/>
        </p:nvSpPr>
        <p:spPr>
          <a:xfrm>
            <a:off x="152400" y="1905000"/>
            <a:ext cx="340158" cy="461665"/>
          </a:xfrm>
          <a:prstGeom prst="rect">
            <a:avLst/>
          </a:prstGeom>
          <a:noFill/>
        </p:spPr>
        <p:txBody>
          <a:bodyPr wrap="none" rtlCol="0">
            <a:spAutoFit/>
          </a:bodyPr>
          <a:lstStyle/>
          <a:p>
            <a:r>
              <a:rPr lang="en-US" sz="2400" dirty="0" smtClean="0">
                <a:solidFill>
                  <a:srgbClr val="FF0000"/>
                </a:solidFill>
              </a:rPr>
              <a:t>3</a:t>
            </a:r>
            <a:endParaRPr lang="en-US" sz="2400" dirty="0">
              <a:solidFill>
                <a:srgbClr val="FF0000"/>
              </a:solidFill>
            </a:endParaRPr>
          </a:p>
        </p:txBody>
      </p:sp>
      <p:sp>
        <p:nvSpPr>
          <p:cNvPr id="15" name="TextBox 14"/>
          <p:cNvSpPr txBox="1"/>
          <p:nvPr/>
        </p:nvSpPr>
        <p:spPr>
          <a:xfrm>
            <a:off x="5334000" y="3200400"/>
            <a:ext cx="340158" cy="461665"/>
          </a:xfrm>
          <a:prstGeom prst="rect">
            <a:avLst/>
          </a:prstGeom>
          <a:noFill/>
        </p:spPr>
        <p:txBody>
          <a:bodyPr wrap="none" rtlCol="0">
            <a:spAutoFit/>
          </a:bodyPr>
          <a:lstStyle/>
          <a:p>
            <a:r>
              <a:rPr lang="en-US" sz="2400" dirty="0" smtClean="0">
                <a:solidFill>
                  <a:srgbClr val="FF0000"/>
                </a:solidFill>
              </a:rPr>
              <a:t>4</a:t>
            </a:r>
            <a:endParaRPr lang="en-US" sz="2400" dirty="0">
              <a:solidFill>
                <a:srgbClr val="FF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7600"/>
            <a:ext cx="5486400" cy="566738"/>
          </a:xfrm>
        </p:spPr>
        <p:txBody>
          <a:bodyPr/>
          <a:lstStyle/>
          <a:p>
            <a:r>
              <a:rPr lang="en-US" dirty="0" smtClean="0"/>
              <a:t>Adjusting Hydraulics for Coulter placement</a:t>
            </a:r>
            <a:endParaRPr lang="en-US" dirty="0"/>
          </a:p>
        </p:txBody>
      </p:sp>
      <p:pic>
        <p:nvPicPr>
          <p:cNvPr id="5" name="Picture Placeholder 4" descr="L1000544.JPG"/>
          <p:cNvPicPr>
            <a:picLocks noGrp="1" noChangeAspect="1"/>
          </p:cNvPicPr>
          <p:nvPr>
            <p:ph type="pic" idx="1"/>
          </p:nvPr>
        </p:nvPicPr>
        <p:blipFill>
          <a:blip r:embed="rId2" cstate="print"/>
          <a:srcRect/>
          <a:stretch>
            <a:fillRect/>
          </a:stretch>
        </p:blipFill>
        <p:spPr>
          <a:xfrm>
            <a:off x="0" y="0"/>
            <a:ext cx="3352800" cy="2514600"/>
          </a:xfrm>
        </p:spPr>
      </p:pic>
      <p:sp>
        <p:nvSpPr>
          <p:cNvPr id="4" name="Text Placeholder 3"/>
          <p:cNvSpPr>
            <a:spLocks noGrp="1"/>
          </p:cNvSpPr>
          <p:nvPr>
            <p:ph type="body" sz="half" idx="2"/>
          </p:nvPr>
        </p:nvSpPr>
        <p:spPr>
          <a:xfrm>
            <a:off x="0" y="4495800"/>
            <a:ext cx="5334000" cy="1371600"/>
          </a:xfrm>
        </p:spPr>
        <p:txBody>
          <a:bodyPr>
            <a:normAutofit fontScale="92500" lnSpcReduction="10000"/>
          </a:bodyPr>
          <a:lstStyle/>
          <a:p>
            <a:r>
              <a:rPr lang="en-US" dirty="0" smtClean="0"/>
              <a:t>Pull the pin on hydraulic cylinder transport lock and remove the transport lock (Fig 1) Place the depth collars on the hydraulic cylinder (Fig 2) and lower the hydraulic cylinder so that the depth collars almost touching both ends (Fig 3) of the cylinder.  </a:t>
            </a:r>
            <a:r>
              <a:rPr lang="en-US" b="1" dirty="0" smtClean="0"/>
              <a:t>Note: There are 4 depth collars included, only use the number of collars needed for the desired penetration depth of the coulters (Fig 4) into the ground.  (You need at least 1 inch of coulter penetration depth in the ground, maybe more in rough or very dry ground)</a:t>
            </a:r>
            <a:endParaRPr lang="en-US" dirty="0"/>
          </a:p>
        </p:txBody>
      </p:sp>
      <p:pic>
        <p:nvPicPr>
          <p:cNvPr id="6" name="Picture 5" descr="L1000546.JPG"/>
          <p:cNvPicPr>
            <a:picLocks noChangeAspect="1"/>
          </p:cNvPicPr>
          <p:nvPr/>
        </p:nvPicPr>
        <p:blipFill>
          <a:blip r:embed="rId3" cstate="print"/>
          <a:stretch>
            <a:fillRect/>
          </a:stretch>
        </p:blipFill>
        <p:spPr>
          <a:xfrm>
            <a:off x="3048000" y="0"/>
            <a:ext cx="3352800" cy="2514600"/>
          </a:xfrm>
          <a:prstGeom prst="rect">
            <a:avLst/>
          </a:prstGeom>
        </p:spPr>
      </p:pic>
      <p:pic>
        <p:nvPicPr>
          <p:cNvPr id="7" name="Picture 6" descr="L1000548.JPG"/>
          <p:cNvPicPr>
            <a:picLocks noChangeAspect="1"/>
          </p:cNvPicPr>
          <p:nvPr/>
        </p:nvPicPr>
        <p:blipFill>
          <a:blip r:embed="rId4" cstate="print"/>
          <a:stretch>
            <a:fillRect/>
          </a:stretch>
        </p:blipFill>
        <p:spPr>
          <a:xfrm>
            <a:off x="5867400" y="0"/>
            <a:ext cx="3352800" cy="2514600"/>
          </a:xfrm>
          <a:prstGeom prst="rect">
            <a:avLst/>
          </a:prstGeom>
        </p:spPr>
      </p:pic>
      <p:sp>
        <p:nvSpPr>
          <p:cNvPr id="9" name="TextBox 8"/>
          <p:cNvSpPr txBox="1"/>
          <p:nvPr/>
        </p:nvSpPr>
        <p:spPr>
          <a:xfrm>
            <a:off x="0" y="0"/>
            <a:ext cx="340158" cy="461665"/>
          </a:xfrm>
          <a:prstGeom prst="rect">
            <a:avLst/>
          </a:prstGeom>
          <a:noFill/>
        </p:spPr>
        <p:txBody>
          <a:bodyPr wrap="none" rtlCol="0">
            <a:spAutoFit/>
          </a:bodyPr>
          <a:lstStyle/>
          <a:p>
            <a:r>
              <a:rPr lang="en-US" sz="2400" dirty="0" smtClean="0">
                <a:solidFill>
                  <a:srgbClr val="FF0000"/>
                </a:solidFill>
              </a:rPr>
              <a:t>1</a:t>
            </a:r>
            <a:endParaRPr lang="en-US" sz="2400" dirty="0">
              <a:solidFill>
                <a:srgbClr val="FF0000"/>
              </a:solidFill>
            </a:endParaRPr>
          </a:p>
        </p:txBody>
      </p:sp>
      <p:sp>
        <p:nvSpPr>
          <p:cNvPr id="10" name="TextBox 9"/>
          <p:cNvSpPr txBox="1"/>
          <p:nvPr/>
        </p:nvSpPr>
        <p:spPr>
          <a:xfrm>
            <a:off x="3048000" y="0"/>
            <a:ext cx="340158" cy="461665"/>
          </a:xfrm>
          <a:prstGeom prst="rect">
            <a:avLst/>
          </a:prstGeom>
          <a:noFill/>
        </p:spPr>
        <p:txBody>
          <a:bodyPr wrap="none" rtlCol="0">
            <a:spAutoFit/>
          </a:bodyPr>
          <a:lstStyle/>
          <a:p>
            <a:r>
              <a:rPr lang="en-US" sz="2400" dirty="0" smtClean="0">
                <a:solidFill>
                  <a:srgbClr val="FF0000"/>
                </a:solidFill>
              </a:rPr>
              <a:t>2</a:t>
            </a:r>
            <a:endParaRPr lang="en-US" sz="2400" dirty="0">
              <a:solidFill>
                <a:srgbClr val="FF0000"/>
              </a:solidFill>
            </a:endParaRPr>
          </a:p>
        </p:txBody>
      </p:sp>
      <p:sp>
        <p:nvSpPr>
          <p:cNvPr id="11" name="TextBox 10"/>
          <p:cNvSpPr txBox="1"/>
          <p:nvPr/>
        </p:nvSpPr>
        <p:spPr>
          <a:xfrm>
            <a:off x="5867400" y="0"/>
            <a:ext cx="340158" cy="461665"/>
          </a:xfrm>
          <a:prstGeom prst="rect">
            <a:avLst/>
          </a:prstGeom>
          <a:noFill/>
        </p:spPr>
        <p:txBody>
          <a:bodyPr wrap="none" rtlCol="0">
            <a:spAutoFit/>
          </a:bodyPr>
          <a:lstStyle/>
          <a:p>
            <a:r>
              <a:rPr lang="en-US" sz="2400" dirty="0" smtClean="0">
                <a:solidFill>
                  <a:srgbClr val="FF0000"/>
                </a:solidFill>
              </a:rPr>
              <a:t>3</a:t>
            </a:r>
            <a:endParaRPr lang="en-US" sz="2400" dirty="0">
              <a:solidFill>
                <a:srgbClr val="FF0000"/>
              </a:solidFill>
            </a:endParaRPr>
          </a:p>
        </p:txBody>
      </p:sp>
      <p:pic>
        <p:nvPicPr>
          <p:cNvPr id="12" name="Picture 11" descr="L1000591.JPG"/>
          <p:cNvPicPr>
            <a:picLocks noChangeAspect="1"/>
          </p:cNvPicPr>
          <p:nvPr/>
        </p:nvPicPr>
        <p:blipFill>
          <a:blip r:embed="rId5" cstate="print"/>
          <a:stretch>
            <a:fillRect/>
          </a:stretch>
        </p:blipFill>
        <p:spPr>
          <a:xfrm>
            <a:off x="5410200" y="2590800"/>
            <a:ext cx="3733800" cy="2800350"/>
          </a:xfrm>
          <a:prstGeom prst="rect">
            <a:avLst/>
          </a:prstGeom>
        </p:spPr>
      </p:pic>
      <p:sp>
        <p:nvSpPr>
          <p:cNvPr id="13" name="TextBox 12"/>
          <p:cNvSpPr txBox="1"/>
          <p:nvPr/>
        </p:nvSpPr>
        <p:spPr>
          <a:xfrm>
            <a:off x="5410200" y="2590800"/>
            <a:ext cx="340158" cy="461665"/>
          </a:xfrm>
          <a:prstGeom prst="rect">
            <a:avLst/>
          </a:prstGeom>
          <a:noFill/>
        </p:spPr>
        <p:txBody>
          <a:bodyPr wrap="none" rtlCol="0">
            <a:spAutoFit/>
          </a:bodyPr>
          <a:lstStyle/>
          <a:p>
            <a:r>
              <a:rPr lang="en-US" sz="2400" dirty="0" smtClean="0">
                <a:solidFill>
                  <a:srgbClr val="FF0000"/>
                </a:solidFill>
              </a:rPr>
              <a:t>4</a:t>
            </a:r>
            <a:endParaRPr lang="en-US" sz="2400" dirty="0">
              <a:solidFill>
                <a:srgbClr val="FF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1" y="0"/>
            <a:ext cx="2819399" cy="685800"/>
          </a:xfrm>
        </p:spPr>
        <p:txBody>
          <a:bodyPr/>
          <a:lstStyle/>
          <a:p>
            <a:r>
              <a:rPr lang="en-US" dirty="0" smtClean="0"/>
              <a:t>Attaching GPS</a:t>
            </a:r>
            <a:endParaRPr lang="en-US" dirty="0"/>
          </a:p>
        </p:txBody>
      </p:sp>
      <p:sp>
        <p:nvSpPr>
          <p:cNvPr id="7" name="Text Placeholder 6"/>
          <p:cNvSpPr>
            <a:spLocks noGrp="1"/>
          </p:cNvSpPr>
          <p:nvPr>
            <p:ph type="body" sz="half" idx="2"/>
          </p:nvPr>
        </p:nvSpPr>
        <p:spPr>
          <a:xfrm>
            <a:off x="228600" y="685800"/>
            <a:ext cx="4114800" cy="3276600"/>
          </a:xfrm>
        </p:spPr>
        <p:txBody>
          <a:bodyPr/>
          <a:lstStyle/>
          <a:p>
            <a:r>
              <a:rPr lang="en-US" dirty="0" smtClean="0"/>
              <a:t>Take the Garmin GPS antenna (Fig 1) and unwrap the cable so that it extends far enough to reach the 3-way power splitter attachment to the power supply (Figs 1&amp;3).  </a:t>
            </a:r>
          </a:p>
          <a:p>
            <a:endParaRPr lang="en-US" dirty="0" smtClean="0"/>
          </a:p>
          <a:p>
            <a:r>
              <a:rPr lang="en-US" dirty="0" smtClean="0"/>
              <a:t>Then place the GPS antenna on the </a:t>
            </a:r>
            <a:r>
              <a:rPr lang="en-US" dirty="0" err="1" smtClean="0"/>
              <a:t>Veris</a:t>
            </a:r>
            <a:r>
              <a:rPr lang="en-US" dirty="0" smtClean="0"/>
              <a:t> 3150 directly over the coulters (Fig 2).</a:t>
            </a:r>
            <a:endParaRPr lang="en-US" dirty="0"/>
          </a:p>
        </p:txBody>
      </p:sp>
      <p:pic>
        <p:nvPicPr>
          <p:cNvPr id="11" name="Picture 10" descr="L1000552.JPG"/>
          <p:cNvPicPr>
            <a:picLocks noChangeAspect="1"/>
          </p:cNvPicPr>
          <p:nvPr/>
        </p:nvPicPr>
        <p:blipFill>
          <a:blip r:embed="rId2" cstate="print"/>
          <a:stretch>
            <a:fillRect/>
          </a:stretch>
        </p:blipFill>
        <p:spPr>
          <a:xfrm>
            <a:off x="5029200" y="4114800"/>
            <a:ext cx="3657600" cy="2743200"/>
          </a:xfrm>
          <a:prstGeom prst="rect">
            <a:avLst/>
          </a:prstGeom>
        </p:spPr>
      </p:pic>
      <p:sp>
        <p:nvSpPr>
          <p:cNvPr id="13" name="TextBox 12"/>
          <p:cNvSpPr txBox="1"/>
          <p:nvPr/>
        </p:nvSpPr>
        <p:spPr>
          <a:xfrm>
            <a:off x="5257800" y="1752600"/>
            <a:ext cx="340158" cy="461665"/>
          </a:xfrm>
          <a:prstGeom prst="rect">
            <a:avLst/>
          </a:prstGeom>
          <a:noFill/>
        </p:spPr>
        <p:txBody>
          <a:bodyPr wrap="none" rtlCol="0">
            <a:spAutoFit/>
          </a:bodyPr>
          <a:lstStyle/>
          <a:p>
            <a:r>
              <a:rPr lang="en-US" sz="2400" dirty="0" smtClean="0">
                <a:solidFill>
                  <a:srgbClr val="FF0000"/>
                </a:solidFill>
              </a:rPr>
              <a:t>2</a:t>
            </a:r>
            <a:endParaRPr lang="en-US" sz="2400" dirty="0">
              <a:solidFill>
                <a:srgbClr val="FF0000"/>
              </a:solidFill>
            </a:endParaRPr>
          </a:p>
        </p:txBody>
      </p:sp>
      <p:sp>
        <p:nvSpPr>
          <p:cNvPr id="14" name="TextBox 13"/>
          <p:cNvSpPr txBox="1"/>
          <p:nvPr/>
        </p:nvSpPr>
        <p:spPr>
          <a:xfrm>
            <a:off x="5029200" y="4114800"/>
            <a:ext cx="340158" cy="461665"/>
          </a:xfrm>
          <a:prstGeom prst="rect">
            <a:avLst/>
          </a:prstGeom>
          <a:noFill/>
        </p:spPr>
        <p:txBody>
          <a:bodyPr wrap="none" rtlCol="0">
            <a:spAutoFit/>
          </a:bodyPr>
          <a:lstStyle/>
          <a:p>
            <a:r>
              <a:rPr lang="en-US" sz="2400" dirty="0" smtClean="0">
                <a:solidFill>
                  <a:srgbClr val="FF0000"/>
                </a:solidFill>
              </a:rPr>
              <a:t>3</a:t>
            </a:r>
            <a:endParaRPr lang="en-US" sz="2400" dirty="0">
              <a:solidFill>
                <a:srgbClr val="FF0000"/>
              </a:solidFill>
            </a:endParaRPr>
          </a:p>
        </p:txBody>
      </p:sp>
      <p:sp>
        <p:nvSpPr>
          <p:cNvPr id="17" name="Content Placeholder 16"/>
          <p:cNvSpPr>
            <a:spLocks noGrp="1"/>
          </p:cNvSpPr>
          <p:nvPr>
            <p:ph idx="1"/>
          </p:nvPr>
        </p:nvSpPr>
        <p:spPr/>
        <p:txBody>
          <a:bodyPr/>
          <a:lstStyle/>
          <a:p>
            <a:pPr>
              <a:buNone/>
            </a:pPr>
            <a:endParaRPr lang="en-US" dirty="0"/>
          </a:p>
        </p:txBody>
      </p:sp>
      <p:grpSp>
        <p:nvGrpSpPr>
          <p:cNvPr id="22" name="Group 21"/>
          <p:cNvGrpSpPr/>
          <p:nvPr/>
        </p:nvGrpSpPr>
        <p:grpSpPr>
          <a:xfrm>
            <a:off x="4267200" y="0"/>
            <a:ext cx="4876800" cy="3657600"/>
            <a:chOff x="3657600" y="0"/>
            <a:chExt cx="5181600" cy="3886200"/>
          </a:xfrm>
        </p:grpSpPr>
        <p:pic>
          <p:nvPicPr>
            <p:cNvPr id="16" name="Picture 15" descr="L1000602.JPG"/>
            <p:cNvPicPr>
              <a:picLocks noChangeAspect="1"/>
            </p:cNvPicPr>
            <p:nvPr/>
          </p:nvPicPr>
          <p:blipFill>
            <a:blip r:embed="rId3" cstate="print"/>
            <a:stretch>
              <a:fillRect/>
            </a:stretch>
          </p:blipFill>
          <p:spPr>
            <a:xfrm>
              <a:off x="3657600" y="0"/>
              <a:ext cx="5181600" cy="3886200"/>
            </a:xfrm>
            <a:prstGeom prst="rect">
              <a:avLst/>
            </a:prstGeom>
          </p:spPr>
        </p:pic>
        <p:sp>
          <p:nvSpPr>
            <p:cNvPr id="12" name="TextBox 11"/>
            <p:cNvSpPr txBox="1"/>
            <p:nvPr/>
          </p:nvSpPr>
          <p:spPr>
            <a:xfrm>
              <a:off x="3657600" y="0"/>
              <a:ext cx="340158" cy="461665"/>
            </a:xfrm>
            <a:prstGeom prst="rect">
              <a:avLst/>
            </a:prstGeom>
            <a:noFill/>
          </p:spPr>
          <p:txBody>
            <a:bodyPr wrap="none" rtlCol="0">
              <a:spAutoFit/>
            </a:bodyPr>
            <a:lstStyle/>
            <a:p>
              <a:r>
                <a:rPr lang="en-US" sz="2400" dirty="0" smtClean="0">
                  <a:solidFill>
                    <a:srgbClr val="FF0000"/>
                  </a:solidFill>
                </a:rPr>
                <a:t>1</a:t>
              </a:r>
              <a:endParaRPr lang="en-US" sz="2400" dirty="0">
                <a:solidFill>
                  <a:srgbClr val="FF0000"/>
                </a:solidFill>
              </a:endParaRPr>
            </a:p>
          </p:txBody>
        </p:sp>
        <p:sp>
          <p:nvSpPr>
            <p:cNvPr id="18" name="TextBox 17"/>
            <p:cNvSpPr txBox="1"/>
            <p:nvPr/>
          </p:nvSpPr>
          <p:spPr>
            <a:xfrm>
              <a:off x="7239000" y="304800"/>
              <a:ext cx="1404744" cy="369332"/>
            </a:xfrm>
            <a:prstGeom prst="rect">
              <a:avLst/>
            </a:prstGeom>
            <a:noFill/>
          </p:spPr>
          <p:txBody>
            <a:bodyPr wrap="none" rtlCol="0">
              <a:spAutoFit/>
            </a:bodyPr>
            <a:lstStyle/>
            <a:p>
              <a:r>
                <a:rPr lang="en-US" dirty="0" smtClean="0">
                  <a:solidFill>
                    <a:srgbClr val="FF0000"/>
                  </a:solidFill>
                </a:rPr>
                <a:t>GPS Antenna</a:t>
              </a:r>
              <a:endParaRPr lang="en-US" dirty="0">
                <a:solidFill>
                  <a:srgbClr val="FF0000"/>
                </a:solidFill>
              </a:endParaRPr>
            </a:p>
          </p:txBody>
        </p:sp>
        <p:sp>
          <p:nvSpPr>
            <p:cNvPr id="19" name="TextBox 18"/>
            <p:cNvSpPr txBox="1"/>
            <p:nvPr/>
          </p:nvSpPr>
          <p:spPr>
            <a:xfrm>
              <a:off x="5791200" y="2895600"/>
              <a:ext cx="2163734" cy="369332"/>
            </a:xfrm>
            <a:prstGeom prst="rect">
              <a:avLst/>
            </a:prstGeom>
            <a:noFill/>
          </p:spPr>
          <p:txBody>
            <a:bodyPr wrap="none" rtlCol="0">
              <a:spAutoFit/>
            </a:bodyPr>
            <a:lstStyle/>
            <a:p>
              <a:r>
                <a:rPr lang="en-US" dirty="0" smtClean="0">
                  <a:solidFill>
                    <a:srgbClr val="FF0000"/>
                  </a:solidFill>
                </a:rPr>
                <a:t>GPS Connector Cable</a:t>
              </a:r>
              <a:endParaRPr lang="en-US" dirty="0">
                <a:solidFill>
                  <a:srgbClr val="FF0000"/>
                </a:solidFill>
              </a:endParaRPr>
            </a:p>
          </p:txBody>
        </p:sp>
        <p:sp>
          <p:nvSpPr>
            <p:cNvPr id="21" name="TextBox 20"/>
            <p:cNvSpPr txBox="1"/>
            <p:nvPr/>
          </p:nvSpPr>
          <p:spPr>
            <a:xfrm>
              <a:off x="3962400" y="990600"/>
              <a:ext cx="2121735" cy="369332"/>
            </a:xfrm>
            <a:prstGeom prst="rect">
              <a:avLst/>
            </a:prstGeom>
            <a:noFill/>
          </p:spPr>
          <p:txBody>
            <a:bodyPr wrap="none" rtlCol="0">
              <a:spAutoFit/>
            </a:bodyPr>
            <a:lstStyle/>
            <a:p>
              <a:r>
                <a:rPr lang="en-US" dirty="0" smtClean="0">
                  <a:solidFill>
                    <a:srgbClr val="FF0000"/>
                  </a:solidFill>
                </a:rPr>
                <a:t>3-way Power Splitter</a:t>
              </a:r>
              <a:endParaRPr lang="en-US" dirty="0">
                <a:solidFill>
                  <a:srgbClr val="FF0000"/>
                </a:solidFill>
              </a:endParaRPr>
            </a:p>
          </p:txBody>
        </p:sp>
      </p:grpSp>
      <p:grpSp>
        <p:nvGrpSpPr>
          <p:cNvPr id="24" name="Group 23"/>
          <p:cNvGrpSpPr/>
          <p:nvPr/>
        </p:nvGrpSpPr>
        <p:grpSpPr>
          <a:xfrm>
            <a:off x="152400" y="3581400"/>
            <a:ext cx="3886200" cy="2990850"/>
            <a:chOff x="152400" y="2133600"/>
            <a:chExt cx="3886200" cy="2990850"/>
          </a:xfrm>
        </p:grpSpPr>
        <p:pic>
          <p:nvPicPr>
            <p:cNvPr id="9" name="Picture 8" descr="L1000550.JPG"/>
            <p:cNvPicPr>
              <a:picLocks noChangeAspect="1"/>
            </p:cNvPicPr>
            <p:nvPr/>
          </p:nvPicPr>
          <p:blipFill>
            <a:blip r:embed="rId4" cstate="print"/>
            <a:stretch>
              <a:fillRect/>
            </a:stretch>
          </p:blipFill>
          <p:spPr>
            <a:xfrm>
              <a:off x="152400" y="2209800"/>
              <a:ext cx="3886200" cy="2914650"/>
            </a:xfrm>
            <a:prstGeom prst="rect">
              <a:avLst/>
            </a:prstGeom>
          </p:spPr>
        </p:pic>
        <p:sp>
          <p:nvSpPr>
            <p:cNvPr id="23" name="TextBox 22"/>
            <p:cNvSpPr txBox="1"/>
            <p:nvPr/>
          </p:nvSpPr>
          <p:spPr>
            <a:xfrm>
              <a:off x="152400" y="2133600"/>
              <a:ext cx="340158" cy="461665"/>
            </a:xfrm>
            <a:prstGeom prst="rect">
              <a:avLst/>
            </a:prstGeom>
            <a:noFill/>
          </p:spPr>
          <p:txBody>
            <a:bodyPr wrap="none" rtlCol="0">
              <a:spAutoFit/>
            </a:bodyPr>
            <a:lstStyle/>
            <a:p>
              <a:r>
                <a:rPr lang="en-US" sz="2400" dirty="0" smtClean="0">
                  <a:solidFill>
                    <a:srgbClr val="FF0000"/>
                  </a:solidFill>
                </a:rPr>
                <a:t>2</a:t>
              </a:r>
              <a:endParaRPr lang="en-US" sz="2400" dirty="0">
                <a:solidFill>
                  <a:srgbClr val="FF0000"/>
                </a:solidFil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3008313" cy="1162050"/>
          </a:xfrm>
        </p:spPr>
        <p:txBody>
          <a:bodyPr/>
          <a:lstStyle/>
          <a:p>
            <a:r>
              <a:rPr lang="en-US" dirty="0" smtClean="0"/>
              <a:t>GPS Connections</a:t>
            </a:r>
            <a:endParaRPr lang="en-US" dirty="0"/>
          </a:p>
        </p:txBody>
      </p:sp>
      <p:sp>
        <p:nvSpPr>
          <p:cNvPr id="4" name="Text Placeholder 3"/>
          <p:cNvSpPr>
            <a:spLocks noGrp="1"/>
          </p:cNvSpPr>
          <p:nvPr>
            <p:ph type="body" sz="half" idx="2"/>
          </p:nvPr>
        </p:nvSpPr>
        <p:spPr/>
        <p:txBody>
          <a:bodyPr/>
          <a:lstStyle/>
          <a:p>
            <a:r>
              <a:rPr lang="en-US" dirty="0" smtClean="0"/>
              <a:t>Connect the GPS connector cable to the GPS antenna cable (Fig 1).</a:t>
            </a:r>
          </a:p>
          <a:p>
            <a:endParaRPr lang="en-US" dirty="0" smtClean="0"/>
          </a:p>
          <a:p>
            <a:r>
              <a:rPr lang="en-US" dirty="0" smtClean="0"/>
              <a:t>Connect one end of GPS connector cable (Fig 2) to 3-way power splitter and other end of GPS connector cable to the GPS input on the rear of the EC Surveyor box (Fig 3 arrow).</a:t>
            </a:r>
            <a:endParaRPr lang="en-US" dirty="0"/>
          </a:p>
        </p:txBody>
      </p:sp>
      <p:pic>
        <p:nvPicPr>
          <p:cNvPr id="6" name="Picture 5" descr="L1000554.JPG"/>
          <p:cNvPicPr>
            <a:picLocks noChangeAspect="1"/>
          </p:cNvPicPr>
          <p:nvPr/>
        </p:nvPicPr>
        <p:blipFill>
          <a:blip r:embed="rId2" cstate="print"/>
          <a:stretch>
            <a:fillRect/>
          </a:stretch>
        </p:blipFill>
        <p:spPr>
          <a:xfrm>
            <a:off x="5029200" y="228600"/>
            <a:ext cx="3962400" cy="2971800"/>
          </a:xfrm>
          <a:prstGeom prst="rect">
            <a:avLst/>
          </a:prstGeom>
        </p:spPr>
      </p:pic>
      <p:pic>
        <p:nvPicPr>
          <p:cNvPr id="7" name="Picture 6" descr="L1000555.JPG"/>
          <p:cNvPicPr>
            <a:picLocks noChangeAspect="1"/>
          </p:cNvPicPr>
          <p:nvPr/>
        </p:nvPicPr>
        <p:blipFill>
          <a:blip r:embed="rId3" cstate="print"/>
          <a:stretch>
            <a:fillRect/>
          </a:stretch>
        </p:blipFill>
        <p:spPr>
          <a:xfrm>
            <a:off x="228600" y="3657600"/>
            <a:ext cx="4267200" cy="3200400"/>
          </a:xfrm>
          <a:prstGeom prst="rect">
            <a:avLst/>
          </a:prstGeom>
        </p:spPr>
      </p:pic>
      <p:grpSp>
        <p:nvGrpSpPr>
          <p:cNvPr id="8" name="Group 7"/>
          <p:cNvGrpSpPr/>
          <p:nvPr/>
        </p:nvGrpSpPr>
        <p:grpSpPr>
          <a:xfrm>
            <a:off x="4876800" y="3733800"/>
            <a:ext cx="4267200" cy="3124200"/>
            <a:chOff x="4648200" y="3486150"/>
            <a:chExt cx="4495800" cy="3371850"/>
          </a:xfrm>
        </p:grpSpPr>
        <p:pic>
          <p:nvPicPr>
            <p:cNvPr id="9" name="Picture 8" descr="L1000608.JPG"/>
            <p:cNvPicPr>
              <a:picLocks noChangeAspect="1"/>
            </p:cNvPicPr>
            <p:nvPr/>
          </p:nvPicPr>
          <p:blipFill>
            <a:blip r:embed="rId4" cstate="print"/>
            <a:stretch>
              <a:fillRect/>
            </a:stretch>
          </p:blipFill>
          <p:spPr>
            <a:xfrm>
              <a:off x="4648200" y="3486150"/>
              <a:ext cx="4495800" cy="3371850"/>
            </a:xfrm>
            <a:prstGeom prst="rect">
              <a:avLst/>
            </a:prstGeom>
          </p:spPr>
        </p:pic>
        <p:sp>
          <p:nvSpPr>
            <p:cNvPr id="10" name="TextBox 9"/>
            <p:cNvSpPr txBox="1"/>
            <p:nvPr/>
          </p:nvSpPr>
          <p:spPr>
            <a:xfrm>
              <a:off x="6019800" y="5943600"/>
              <a:ext cx="1956561" cy="400110"/>
            </a:xfrm>
            <a:prstGeom prst="rect">
              <a:avLst/>
            </a:prstGeom>
            <a:noFill/>
          </p:spPr>
          <p:txBody>
            <a:bodyPr wrap="none" rtlCol="0">
              <a:spAutoFit/>
            </a:bodyPr>
            <a:lstStyle/>
            <a:p>
              <a:r>
                <a:rPr lang="en-US" sz="2000" dirty="0" smtClean="0">
                  <a:solidFill>
                    <a:srgbClr val="FF0000"/>
                  </a:solidFill>
                </a:rPr>
                <a:t>EC Surveyor Rear</a:t>
              </a:r>
              <a:endParaRPr lang="en-US" sz="2000" dirty="0">
                <a:solidFill>
                  <a:srgbClr val="FF0000"/>
                </a:solidFill>
              </a:endParaRPr>
            </a:p>
          </p:txBody>
        </p:sp>
        <p:sp>
          <p:nvSpPr>
            <p:cNvPr id="11" name="TextBox 10"/>
            <p:cNvSpPr txBox="1"/>
            <p:nvPr/>
          </p:nvSpPr>
          <p:spPr>
            <a:xfrm>
              <a:off x="6096000" y="3886200"/>
              <a:ext cx="1962268" cy="400110"/>
            </a:xfrm>
            <a:prstGeom prst="rect">
              <a:avLst/>
            </a:prstGeom>
            <a:noFill/>
          </p:spPr>
          <p:txBody>
            <a:bodyPr wrap="none" rtlCol="0">
              <a:spAutoFit/>
            </a:bodyPr>
            <a:lstStyle/>
            <a:p>
              <a:r>
                <a:rPr lang="en-US" sz="2000" dirty="0" smtClean="0">
                  <a:solidFill>
                    <a:srgbClr val="FF0000"/>
                  </a:solidFill>
                </a:rPr>
                <a:t>Data Logger Rear</a:t>
              </a:r>
              <a:endParaRPr lang="en-US" sz="2000" dirty="0">
                <a:solidFill>
                  <a:srgbClr val="FF0000"/>
                </a:solidFill>
              </a:endParaRPr>
            </a:p>
          </p:txBody>
        </p:sp>
      </p:grpSp>
      <p:sp>
        <p:nvSpPr>
          <p:cNvPr id="12" name="Content Placeholder 11"/>
          <p:cNvSpPr>
            <a:spLocks noGrp="1"/>
          </p:cNvSpPr>
          <p:nvPr>
            <p:ph idx="1"/>
          </p:nvPr>
        </p:nvSpPr>
        <p:spPr/>
        <p:txBody>
          <a:bodyPr/>
          <a:lstStyle/>
          <a:p>
            <a:endParaRPr lang="en-US" dirty="0"/>
          </a:p>
        </p:txBody>
      </p:sp>
      <p:sp>
        <p:nvSpPr>
          <p:cNvPr id="13" name="TextBox 12"/>
          <p:cNvSpPr txBox="1"/>
          <p:nvPr/>
        </p:nvSpPr>
        <p:spPr>
          <a:xfrm>
            <a:off x="5029200" y="228600"/>
            <a:ext cx="314510" cy="400110"/>
          </a:xfrm>
          <a:prstGeom prst="rect">
            <a:avLst/>
          </a:prstGeom>
          <a:noFill/>
        </p:spPr>
        <p:txBody>
          <a:bodyPr wrap="none" rtlCol="0">
            <a:spAutoFit/>
          </a:bodyPr>
          <a:lstStyle/>
          <a:p>
            <a:r>
              <a:rPr lang="en-US" sz="2000" dirty="0" smtClean="0">
                <a:solidFill>
                  <a:srgbClr val="FF0000"/>
                </a:solidFill>
              </a:rPr>
              <a:t>1</a:t>
            </a:r>
            <a:endParaRPr lang="en-US" sz="2000" dirty="0">
              <a:solidFill>
                <a:srgbClr val="FF0000"/>
              </a:solidFill>
            </a:endParaRPr>
          </a:p>
        </p:txBody>
      </p:sp>
      <p:sp>
        <p:nvSpPr>
          <p:cNvPr id="14" name="TextBox 13"/>
          <p:cNvSpPr txBox="1"/>
          <p:nvPr/>
        </p:nvSpPr>
        <p:spPr>
          <a:xfrm>
            <a:off x="228600" y="3657600"/>
            <a:ext cx="314510" cy="400110"/>
          </a:xfrm>
          <a:prstGeom prst="rect">
            <a:avLst/>
          </a:prstGeom>
          <a:noFill/>
        </p:spPr>
        <p:txBody>
          <a:bodyPr wrap="none" rtlCol="0">
            <a:spAutoFit/>
          </a:bodyPr>
          <a:lstStyle/>
          <a:p>
            <a:r>
              <a:rPr lang="en-US" sz="2000" dirty="0" smtClean="0">
                <a:solidFill>
                  <a:srgbClr val="FF0000"/>
                </a:solidFill>
              </a:rPr>
              <a:t>2</a:t>
            </a:r>
            <a:endParaRPr lang="en-US" sz="2000" dirty="0">
              <a:solidFill>
                <a:srgbClr val="FF0000"/>
              </a:solidFill>
            </a:endParaRPr>
          </a:p>
        </p:txBody>
      </p:sp>
      <p:sp>
        <p:nvSpPr>
          <p:cNvPr id="15" name="TextBox 14"/>
          <p:cNvSpPr txBox="1"/>
          <p:nvPr/>
        </p:nvSpPr>
        <p:spPr>
          <a:xfrm>
            <a:off x="4876800" y="3733800"/>
            <a:ext cx="314510" cy="400110"/>
          </a:xfrm>
          <a:prstGeom prst="rect">
            <a:avLst/>
          </a:prstGeom>
          <a:noFill/>
        </p:spPr>
        <p:txBody>
          <a:bodyPr wrap="none" rtlCol="0">
            <a:spAutoFit/>
          </a:bodyPr>
          <a:lstStyle/>
          <a:p>
            <a:r>
              <a:rPr lang="en-US" sz="2000" dirty="0" smtClean="0">
                <a:solidFill>
                  <a:srgbClr val="FF0000"/>
                </a:solidFill>
              </a:rPr>
              <a:t>3</a:t>
            </a:r>
            <a:endParaRPr lang="en-US" sz="2000" dirty="0">
              <a:solidFill>
                <a:srgbClr val="FF0000"/>
              </a:solidFill>
            </a:endParaRPr>
          </a:p>
        </p:txBody>
      </p:sp>
      <p:cxnSp>
        <p:nvCxnSpPr>
          <p:cNvPr id="17" name="Straight Arrow Connector 16"/>
          <p:cNvCxnSpPr/>
          <p:nvPr/>
        </p:nvCxnSpPr>
        <p:spPr>
          <a:xfrm rot="10800000">
            <a:off x="7924800" y="5486400"/>
            <a:ext cx="609600" cy="304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 y="4114800"/>
            <a:ext cx="5029200" cy="566738"/>
          </a:xfrm>
        </p:spPr>
        <p:txBody>
          <a:bodyPr>
            <a:normAutofit fontScale="90000"/>
          </a:bodyPr>
          <a:lstStyle/>
          <a:p>
            <a:r>
              <a:rPr lang="en-US" dirty="0" smtClean="0"/>
              <a:t>Establish Communication between EC Surveyor and </a:t>
            </a:r>
            <a:r>
              <a:rPr lang="en-US" dirty="0" err="1" smtClean="0"/>
              <a:t>Veris</a:t>
            </a:r>
            <a:endParaRPr lang="en-US" dirty="0"/>
          </a:p>
        </p:txBody>
      </p:sp>
      <p:pic>
        <p:nvPicPr>
          <p:cNvPr id="8" name="Picture Placeholder 7" descr="L1000561.JPG"/>
          <p:cNvPicPr>
            <a:picLocks noGrp="1" noChangeAspect="1"/>
          </p:cNvPicPr>
          <p:nvPr>
            <p:ph type="pic" idx="1"/>
          </p:nvPr>
        </p:nvPicPr>
        <p:blipFill>
          <a:blip r:embed="rId2" cstate="print"/>
          <a:srcRect/>
          <a:stretch>
            <a:fillRect/>
          </a:stretch>
        </p:blipFill>
        <p:spPr>
          <a:xfrm>
            <a:off x="0" y="0"/>
            <a:ext cx="3754967" cy="2816225"/>
          </a:xfrm>
        </p:spPr>
      </p:pic>
      <p:sp>
        <p:nvSpPr>
          <p:cNvPr id="7" name="Text Placeholder 6"/>
          <p:cNvSpPr>
            <a:spLocks noGrp="1"/>
          </p:cNvSpPr>
          <p:nvPr>
            <p:ph type="body" sz="half" idx="2"/>
          </p:nvPr>
        </p:nvSpPr>
        <p:spPr>
          <a:xfrm>
            <a:off x="152400" y="4724400"/>
            <a:ext cx="5029200" cy="990600"/>
          </a:xfrm>
        </p:spPr>
        <p:txBody>
          <a:bodyPr>
            <a:normAutofit fontScale="92500" lnSpcReduction="10000"/>
          </a:bodyPr>
          <a:lstStyle/>
          <a:p>
            <a:r>
              <a:rPr lang="en-US" dirty="0" smtClean="0"/>
              <a:t>Connect the metal plug on the EC Cable to the  female outlet on the </a:t>
            </a:r>
            <a:r>
              <a:rPr lang="en-US" dirty="0" err="1" smtClean="0"/>
              <a:t>Veris</a:t>
            </a:r>
            <a:r>
              <a:rPr lang="en-US" dirty="0" smtClean="0"/>
              <a:t> (Figs 1&amp;2) feed the cable along the same route as the GPS cable and connect the other end (yellow label on cable entitled EC Cable) of the EC cable to the EC signal port at the rear of the EC Surveyor box (Figs 3&amp;4).</a:t>
            </a:r>
            <a:endParaRPr lang="en-US" dirty="0"/>
          </a:p>
        </p:txBody>
      </p:sp>
      <p:pic>
        <p:nvPicPr>
          <p:cNvPr id="9" name="Picture 8" descr="L1000562.JPG"/>
          <p:cNvPicPr>
            <a:picLocks noChangeAspect="1"/>
          </p:cNvPicPr>
          <p:nvPr/>
        </p:nvPicPr>
        <p:blipFill>
          <a:blip r:embed="rId3" cstate="print"/>
          <a:stretch>
            <a:fillRect/>
          </a:stretch>
        </p:blipFill>
        <p:spPr>
          <a:xfrm>
            <a:off x="2286000" y="685800"/>
            <a:ext cx="3886200" cy="2914650"/>
          </a:xfrm>
          <a:prstGeom prst="rect">
            <a:avLst/>
          </a:prstGeom>
        </p:spPr>
      </p:pic>
      <p:pic>
        <p:nvPicPr>
          <p:cNvPr id="10" name="Picture 9" descr="L1000564.JPG"/>
          <p:cNvPicPr>
            <a:picLocks noChangeAspect="1"/>
          </p:cNvPicPr>
          <p:nvPr/>
        </p:nvPicPr>
        <p:blipFill>
          <a:blip r:embed="rId4" cstate="print"/>
          <a:stretch>
            <a:fillRect/>
          </a:stretch>
        </p:blipFill>
        <p:spPr>
          <a:xfrm>
            <a:off x="5181600" y="3886200"/>
            <a:ext cx="3962400" cy="2971800"/>
          </a:xfrm>
          <a:prstGeom prst="rect">
            <a:avLst/>
          </a:prstGeom>
        </p:spPr>
      </p:pic>
      <p:grpSp>
        <p:nvGrpSpPr>
          <p:cNvPr id="11" name="Group 10"/>
          <p:cNvGrpSpPr/>
          <p:nvPr/>
        </p:nvGrpSpPr>
        <p:grpSpPr>
          <a:xfrm>
            <a:off x="4800600" y="381000"/>
            <a:ext cx="4495800" cy="3371850"/>
            <a:chOff x="4648200" y="3486150"/>
            <a:chExt cx="4495800" cy="3371850"/>
          </a:xfrm>
        </p:grpSpPr>
        <p:pic>
          <p:nvPicPr>
            <p:cNvPr id="12" name="Picture 11" descr="L1000608.JPG"/>
            <p:cNvPicPr>
              <a:picLocks noChangeAspect="1"/>
            </p:cNvPicPr>
            <p:nvPr/>
          </p:nvPicPr>
          <p:blipFill>
            <a:blip r:embed="rId5" cstate="print"/>
            <a:stretch>
              <a:fillRect/>
            </a:stretch>
          </p:blipFill>
          <p:spPr>
            <a:xfrm>
              <a:off x="4648200" y="3486150"/>
              <a:ext cx="4495800" cy="3371850"/>
            </a:xfrm>
            <a:prstGeom prst="rect">
              <a:avLst/>
            </a:prstGeom>
          </p:spPr>
        </p:pic>
        <p:sp>
          <p:nvSpPr>
            <p:cNvPr id="13" name="TextBox 12"/>
            <p:cNvSpPr txBox="1"/>
            <p:nvPr/>
          </p:nvSpPr>
          <p:spPr>
            <a:xfrm>
              <a:off x="6019800" y="5943600"/>
              <a:ext cx="1956561" cy="400110"/>
            </a:xfrm>
            <a:prstGeom prst="rect">
              <a:avLst/>
            </a:prstGeom>
            <a:noFill/>
          </p:spPr>
          <p:txBody>
            <a:bodyPr wrap="none" rtlCol="0">
              <a:spAutoFit/>
            </a:bodyPr>
            <a:lstStyle/>
            <a:p>
              <a:r>
                <a:rPr lang="en-US" sz="2000" dirty="0" smtClean="0">
                  <a:solidFill>
                    <a:srgbClr val="FF0000"/>
                  </a:solidFill>
                </a:rPr>
                <a:t>EC Surveyor Rear</a:t>
              </a:r>
              <a:endParaRPr lang="en-US" sz="2000" dirty="0">
                <a:solidFill>
                  <a:srgbClr val="FF0000"/>
                </a:solidFill>
              </a:endParaRPr>
            </a:p>
          </p:txBody>
        </p:sp>
        <p:sp>
          <p:nvSpPr>
            <p:cNvPr id="14" name="TextBox 13"/>
            <p:cNvSpPr txBox="1"/>
            <p:nvPr/>
          </p:nvSpPr>
          <p:spPr>
            <a:xfrm>
              <a:off x="6096000" y="3886200"/>
              <a:ext cx="1962268" cy="400110"/>
            </a:xfrm>
            <a:prstGeom prst="rect">
              <a:avLst/>
            </a:prstGeom>
            <a:noFill/>
          </p:spPr>
          <p:txBody>
            <a:bodyPr wrap="none" rtlCol="0">
              <a:spAutoFit/>
            </a:bodyPr>
            <a:lstStyle/>
            <a:p>
              <a:r>
                <a:rPr lang="en-US" sz="2000" dirty="0" smtClean="0">
                  <a:solidFill>
                    <a:srgbClr val="FF0000"/>
                  </a:solidFill>
                </a:rPr>
                <a:t>Data Logger Rear</a:t>
              </a:r>
              <a:endParaRPr lang="en-US" sz="2000" dirty="0">
                <a:solidFill>
                  <a:srgbClr val="FF0000"/>
                </a:solidFill>
              </a:endParaRPr>
            </a:p>
          </p:txBody>
        </p:sp>
      </p:grpSp>
      <p:sp>
        <p:nvSpPr>
          <p:cNvPr id="15" name="TextBox 14"/>
          <p:cNvSpPr txBox="1"/>
          <p:nvPr/>
        </p:nvSpPr>
        <p:spPr>
          <a:xfrm>
            <a:off x="0" y="0"/>
            <a:ext cx="314510" cy="400110"/>
          </a:xfrm>
          <a:prstGeom prst="rect">
            <a:avLst/>
          </a:prstGeom>
          <a:noFill/>
        </p:spPr>
        <p:txBody>
          <a:bodyPr wrap="none" rtlCol="0">
            <a:spAutoFit/>
          </a:bodyPr>
          <a:lstStyle/>
          <a:p>
            <a:r>
              <a:rPr lang="en-US" sz="2000" dirty="0" smtClean="0">
                <a:solidFill>
                  <a:srgbClr val="FF0000"/>
                </a:solidFill>
              </a:rPr>
              <a:t>1</a:t>
            </a:r>
            <a:endParaRPr lang="en-US" sz="2000" dirty="0">
              <a:solidFill>
                <a:srgbClr val="FF0000"/>
              </a:solidFill>
            </a:endParaRPr>
          </a:p>
        </p:txBody>
      </p:sp>
      <p:sp>
        <p:nvSpPr>
          <p:cNvPr id="16" name="TextBox 15"/>
          <p:cNvSpPr txBox="1"/>
          <p:nvPr/>
        </p:nvSpPr>
        <p:spPr>
          <a:xfrm>
            <a:off x="2286000" y="685800"/>
            <a:ext cx="314510" cy="400110"/>
          </a:xfrm>
          <a:prstGeom prst="rect">
            <a:avLst/>
          </a:prstGeom>
          <a:noFill/>
        </p:spPr>
        <p:txBody>
          <a:bodyPr wrap="none" rtlCol="0">
            <a:spAutoFit/>
          </a:bodyPr>
          <a:lstStyle/>
          <a:p>
            <a:r>
              <a:rPr lang="en-US" sz="2000" dirty="0" smtClean="0">
                <a:solidFill>
                  <a:srgbClr val="FF0000"/>
                </a:solidFill>
              </a:rPr>
              <a:t>2</a:t>
            </a:r>
            <a:endParaRPr lang="en-US" sz="2000" dirty="0">
              <a:solidFill>
                <a:srgbClr val="FF0000"/>
              </a:solidFill>
            </a:endParaRPr>
          </a:p>
        </p:txBody>
      </p:sp>
      <p:sp>
        <p:nvSpPr>
          <p:cNvPr id="17" name="TextBox 16"/>
          <p:cNvSpPr txBox="1"/>
          <p:nvPr/>
        </p:nvSpPr>
        <p:spPr>
          <a:xfrm>
            <a:off x="4800600" y="381000"/>
            <a:ext cx="314510" cy="400110"/>
          </a:xfrm>
          <a:prstGeom prst="rect">
            <a:avLst/>
          </a:prstGeom>
          <a:noFill/>
        </p:spPr>
        <p:txBody>
          <a:bodyPr wrap="none" rtlCol="0">
            <a:spAutoFit/>
          </a:bodyPr>
          <a:lstStyle/>
          <a:p>
            <a:r>
              <a:rPr lang="en-US" sz="2000" dirty="0" smtClean="0">
                <a:solidFill>
                  <a:srgbClr val="FF0000"/>
                </a:solidFill>
              </a:rPr>
              <a:t>3</a:t>
            </a:r>
            <a:endParaRPr lang="en-US" sz="2000" dirty="0">
              <a:solidFill>
                <a:srgbClr val="FF0000"/>
              </a:solidFill>
            </a:endParaRPr>
          </a:p>
        </p:txBody>
      </p:sp>
      <p:sp>
        <p:nvSpPr>
          <p:cNvPr id="18" name="TextBox 17"/>
          <p:cNvSpPr txBox="1"/>
          <p:nvPr/>
        </p:nvSpPr>
        <p:spPr>
          <a:xfrm>
            <a:off x="5181600" y="3886200"/>
            <a:ext cx="314510" cy="400110"/>
          </a:xfrm>
          <a:prstGeom prst="rect">
            <a:avLst/>
          </a:prstGeom>
          <a:noFill/>
        </p:spPr>
        <p:txBody>
          <a:bodyPr wrap="none" rtlCol="0">
            <a:spAutoFit/>
          </a:bodyPr>
          <a:lstStyle/>
          <a:p>
            <a:r>
              <a:rPr lang="en-US" sz="2000" dirty="0" smtClean="0">
                <a:solidFill>
                  <a:srgbClr val="FF0000"/>
                </a:solidFill>
              </a:rPr>
              <a:t>4</a:t>
            </a:r>
            <a:endParaRPr lang="en-US" sz="2000" dirty="0">
              <a:solidFill>
                <a:srgbClr val="FF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486400" cy="566738"/>
          </a:xfrm>
        </p:spPr>
        <p:txBody>
          <a:bodyPr/>
          <a:lstStyle/>
          <a:p>
            <a:r>
              <a:rPr lang="en-US" dirty="0" smtClean="0"/>
              <a:t>Power up EC Surveyor and Data Logger</a:t>
            </a:r>
            <a:endParaRPr lang="en-US" dirty="0"/>
          </a:p>
        </p:txBody>
      </p:sp>
      <p:pic>
        <p:nvPicPr>
          <p:cNvPr id="5" name="Picture Placeholder 4" descr="L1000566.JPG"/>
          <p:cNvPicPr>
            <a:picLocks noGrp="1" noChangeAspect="1"/>
          </p:cNvPicPr>
          <p:nvPr>
            <p:ph type="pic" idx="1"/>
          </p:nvPr>
        </p:nvPicPr>
        <p:blipFill>
          <a:blip r:embed="rId2" cstate="print"/>
          <a:srcRect/>
          <a:stretch>
            <a:fillRect/>
          </a:stretch>
        </p:blipFill>
        <p:spPr>
          <a:xfrm>
            <a:off x="0" y="2514600"/>
            <a:ext cx="4075112" cy="3056334"/>
          </a:xfrm>
        </p:spPr>
      </p:pic>
      <p:sp>
        <p:nvSpPr>
          <p:cNvPr id="4" name="Text Placeholder 3"/>
          <p:cNvSpPr>
            <a:spLocks noGrp="1"/>
          </p:cNvSpPr>
          <p:nvPr>
            <p:ph type="body" sz="half" idx="2"/>
          </p:nvPr>
        </p:nvSpPr>
        <p:spPr>
          <a:xfrm>
            <a:off x="0" y="533400"/>
            <a:ext cx="4495800" cy="1752600"/>
          </a:xfrm>
        </p:spPr>
        <p:txBody>
          <a:bodyPr>
            <a:normAutofit fontScale="25000" lnSpcReduction="20000"/>
          </a:bodyPr>
          <a:lstStyle/>
          <a:p>
            <a:r>
              <a:rPr lang="en-US" sz="5600" dirty="0" smtClean="0"/>
              <a:t>Attach one black power cord to the rear of the EC Surveyor (Fig 2) and to the 3-way power splitter (Fig 1).</a:t>
            </a:r>
          </a:p>
          <a:p>
            <a:endParaRPr lang="en-US" sz="5600" dirty="0" smtClean="0"/>
          </a:p>
          <a:p>
            <a:r>
              <a:rPr lang="en-US" sz="5600" dirty="0" smtClean="0"/>
              <a:t>Attach the other black power cord to the rear of the Data Logger (Figs 2&amp;3) and to the 3-way power splitter (Fig 1).</a:t>
            </a:r>
          </a:p>
          <a:p>
            <a:endParaRPr lang="en-US" sz="5600" dirty="0" smtClean="0"/>
          </a:p>
          <a:p>
            <a:endParaRPr lang="en-US" sz="5600" dirty="0" smtClean="0"/>
          </a:p>
          <a:p>
            <a:endParaRPr lang="en-US" sz="5600"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 </a:t>
            </a:r>
            <a:endParaRPr lang="en-US" dirty="0"/>
          </a:p>
        </p:txBody>
      </p:sp>
      <p:pic>
        <p:nvPicPr>
          <p:cNvPr id="7" name="Picture 6" descr="L1000568.JPG"/>
          <p:cNvPicPr>
            <a:picLocks noChangeAspect="1"/>
          </p:cNvPicPr>
          <p:nvPr/>
        </p:nvPicPr>
        <p:blipFill>
          <a:blip r:embed="rId3" cstate="print"/>
          <a:stretch>
            <a:fillRect/>
          </a:stretch>
        </p:blipFill>
        <p:spPr>
          <a:xfrm>
            <a:off x="4876800" y="3810000"/>
            <a:ext cx="3556000" cy="2667000"/>
          </a:xfrm>
          <a:prstGeom prst="rect">
            <a:avLst/>
          </a:prstGeom>
        </p:spPr>
      </p:pic>
      <p:sp>
        <p:nvSpPr>
          <p:cNvPr id="8" name="TextBox 7"/>
          <p:cNvSpPr txBox="1"/>
          <p:nvPr/>
        </p:nvSpPr>
        <p:spPr>
          <a:xfrm>
            <a:off x="0" y="2514600"/>
            <a:ext cx="314510" cy="400110"/>
          </a:xfrm>
          <a:prstGeom prst="rect">
            <a:avLst/>
          </a:prstGeom>
          <a:noFill/>
        </p:spPr>
        <p:txBody>
          <a:bodyPr wrap="none" rtlCol="0">
            <a:spAutoFit/>
          </a:bodyPr>
          <a:lstStyle/>
          <a:p>
            <a:r>
              <a:rPr lang="en-US" sz="2000" dirty="0" smtClean="0">
                <a:solidFill>
                  <a:srgbClr val="FF0000"/>
                </a:solidFill>
              </a:rPr>
              <a:t>1</a:t>
            </a:r>
            <a:endParaRPr lang="en-US" sz="2000" dirty="0">
              <a:solidFill>
                <a:srgbClr val="FF0000"/>
              </a:solidFill>
            </a:endParaRPr>
          </a:p>
        </p:txBody>
      </p:sp>
      <p:sp>
        <p:nvSpPr>
          <p:cNvPr id="10" name="TextBox 9"/>
          <p:cNvSpPr txBox="1"/>
          <p:nvPr/>
        </p:nvSpPr>
        <p:spPr>
          <a:xfrm>
            <a:off x="4876800" y="3810000"/>
            <a:ext cx="314510" cy="400110"/>
          </a:xfrm>
          <a:prstGeom prst="rect">
            <a:avLst/>
          </a:prstGeom>
          <a:noFill/>
        </p:spPr>
        <p:txBody>
          <a:bodyPr wrap="none" rtlCol="0">
            <a:spAutoFit/>
          </a:bodyPr>
          <a:lstStyle/>
          <a:p>
            <a:r>
              <a:rPr lang="en-US" sz="2000" dirty="0" smtClean="0">
                <a:solidFill>
                  <a:srgbClr val="FF0000"/>
                </a:solidFill>
              </a:rPr>
              <a:t>3</a:t>
            </a:r>
            <a:endParaRPr lang="en-US" sz="2000" dirty="0">
              <a:solidFill>
                <a:srgbClr val="FF0000"/>
              </a:solidFill>
            </a:endParaRPr>
          </a:p>
        </p:txBody>
      </p:sp>
      <p:grpSp>
        <p:nvGrpSpPr>
          <p:cNvPr id="12" name="Group 11"/>
          <p:cNvGrpSpPr/>
          <p:nvPr/>
        </p:nvGrpSpPr>
        <p:grpSpPr>
          <a:xfrm>
            <a:off x="4648200" y="228600"/>
            <a:ext cx="4495800" cy="3371850"/>
            <a:chOff x="4648200" y="3486150"/>
            <a:chExt cx="4495800" cy="3371850"/>
          </a:xfrm>
        </p:grpSpPr>
        <p:pic>
          <p:nvPicPr>
            <p:cNvPr id="13" name="Picture 12" descr="L1000608.JPG"/>
            <p:cNvPicPr>
              <a:picLocks noChangeAspect="1"/>
            </p:cNvPicPr>
            <p:nvPr/>
          </p:nvPicPr>
          <p:blipFill>
            <a:blip r:embed="rId4" cstate="print"/>
            <a:stretch>
              <a:fillRect/>
            </a:stretch>
          </p:blipFill>
          <p:spPr>
            <a:xfrm>
              <a:off x="4648200" y="3486150"/>
              <a:ext cx="4495800" cy="3371850"/>
            </a:xfrm>
            <a:prstGeom prst="rect">
              <a:avLst/>
            </a:prstGeom>
          </p:spPr>
        </p:pic>
        <p:sp>
          <p:nvSpPr>
            <p:cNvPr id="14" name="TextBox 13"/>
            <p:cNvSpPr txBox="1"/>
            <p:nvPr/>
          </p:nvSpPr>
          <p:spPr>
            <a:xfrm>
              <a:off x="6019800" y="5943600"/>
              <a:ext cx="1956561" cy="400110"/>
            </a:xfrm>
            <a:prstGeom prst="rect">
              <a:avLst/>
            </a:prstGeom>
            <a:noFill/>
          </p:spPr>
          <p:txBody>
            <a:bodyPr wrap="none" rtlCol="0">
              <a:spAutoFit/>
            </a:bodyPr>
            <a:lstStyle/>
            <a:p>
              <a:r>
                <a:rPr lang="en-US" sz="2000" dirty="0" smtClean="0">
                  <a:solidFill>
                    <a:srgbClr val="FF0000"/>
                  </a:solidFill>
                </a:rPr>
                <a:t>EC Surveyor Rear</a:t>
              </a:r>
              <a:endParaRPr lang="en-US" sz="2000" dirty="0">
                <a:solidFill>
                  <a:srgbClr val="FF0000"/>
                </a:solidFill>
              </a:endParaRPr>
            </a:p>
          </p:txBody>
        </p:sp>
        <p:sp>
          <p:nvSpPr>
            <p:cNvPr id="15" name="TextBox 14"/>
            <p:cNvSpPr txBox="1"/>
            <p:nvPr/>
          </p:nvSpPr>
          <p:spPr>
            <a:xfrm>
              <a:off x="6096000" y="3886200"/>
              <a:ext cx="1962268" cy="400110"/>
            </a:xfrm>
            <a:prstGeom prst="rect">
              <a:avLst/>
            </a:prstGeom>
            <a:noFill/>
          </p:spPr>
          <p:txBody>
            <a:bodyPr wrap="none" rtlCol="0">
              <a:spAutoFit/>
            </a:bodyPr>
            <a:lstStyle/>
            <a:p>
              <a:r>
                <a:rPr lang="en-US" sz="2000" dirty="0" smtClean="0">
                  <a:solidFill>
                    <a:srgbClr val="FF0000"/>
                  </a:solidFill>
                </a:rPr>
                <a:t>Data Logger Rear</a:t>
              </a:r>
              <a:endParaRPr lang="en-US" sz="2000" dirty="0">
                <a:solidFill>
                  <a:srgbClr val="FF0000"/>
                </a:solidFill>
              </a:endParaRPr>
            </a:p>
          </p:txBody>
        </p:sp>
      </p:grpSp>
      <p:sp>
        <p:nvSpPr>
          <p:cNvPr id="16" name="TextBox 15"/>
          <p:cNvSpPr txBox="1"/>
          <p:nvPr/>
        </p:nvSpPr>
        <p:spPr>
          <a:xfrm>
            <a:off x="4648200" y="228600"/>
            <a:ext cx="314510" cy="400110"/>
          </a:xfrm>
          <a:prstGeom prst="rect">
            <a:avLst/>
          </a:prstGeom>
          <a:noFill/>
        </p:spPr>
        <p:txBody>
          <a:bodyPr wrap="none" rtlCol="0">
            <a:spAutoFit/>
          </a:bodyPr>
          <a:lstStyle/>
          <a:p>
            <a:r>
              <a:rPr lang="en-US" sz="2000" dirty="0" smtClean="0">
                <a:solidFill>
                  <a:srgbClr val="FF0000"/>
                </a:solidFill>
              </a:rPr>
              <a:t>2</a:t>
            </a:r>
            <a:endParaRPr lang="en-US" sz="2000" dirty="0">
              <a:solidFill>
                <a:srgbClr val="FF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2743200" cy="1162050"/>
          </a:xfrm>
        </p:spPr>
        <p:txBody>
          <a:bodyPr/>
          <a:lstStyle/>
          <a:p>
            <a:r>
              <a:rPr lang="en-US" dirty="0" smtClean="0"/>
              <a:t>Connecting EC Surveyor to Data Logger</a:t>
            </a:r>
            <a:endParaRPr lang="en-US" dirty="0"/>
          </a:p>
        </p:txBody>
      </p:sp>
      <p:pic>
        <p:nvPicPr>
          <p:cNvPr id="5" name="Content Placeholder 4" descr="L1000570.JPG"/>
          <p:cNvPicPr>
            <a:picLocks noGrp="1" noChangeAspect="1"/>
          </p:cNvPicPr>
          <p:nvPr>
            <p:ph idx="1"/>
          </p:nvPr>
        </p:nvPicPr>
        <p:blipFill>
          <a:blip r:embed="rId2" cstate="print"/>
          <a:stretch>
            <a:fillRect/>
          </a:stretch>
        </p:blipFill>
        <p:spPr>
          <a:xfrm>
            <a:off x="2667000" y="0"/>
            <a:ext cx="2667000" cy="2000250"/>
          </a:xfrm>
        </p:spPr>
      </p:pic>
      <p:sp>
        <p:nvSpPr>
          <p:cNvPr id="4" name="Text Placeholder 3"/>
          <p:cNvSpPr>
            <a:spLocks noGrp="1"/>
          </p:cNvSpPr>
          <p:nvPr>
            <p:ph type="body" sz="half" idx="2"/>
          </p:nvPr>
        </p:nvSpPr>
        <p:spPr>
          <a:xfrm>
            <a:off x="1" y="1143000"/>
            <a:ext cx="2743200" cy="4691063"/>
          </a:xfrm>
        </p:spPr>
        <p:txBody>
          <a:bodyPr/>
          <a:lstStyle/>
          <a:p>
            <a:r>
              <a:rPr lang="en-US" dirty="0" smtClean="0"/>
              <a:t>Take the serial cable (Fig 1) and attach it to the rear of the EC Surveyor (Fig 2).</a:t>
            </a:r>
          </a:p>
          <a:p>
            <a:endParaRPr lang="en-US" dirty="0" smtClean="0"/>
          </a:p>
          <a:p>
            <a:r>
              <a:rPr lang="en-US" dirty="0" smtClean="0"/>
              <a:t>Attach the other end of the Serial Cable to the rear of the Data Logger (Fig 3).</a:t>
            </a:r>
          </a:p>
          <a:p>
            <a:endParaRPr lang="en-US" dirty="0" smtClean="0"/>
          </a:p>
          <a:p>
            <a:r>
              <a:rPr lang="en-US" dirty="0" smtClean="0"/>
              <a:t>When all connections are made the rear of the Data Logger and EC Surveyor should look like Fig 4.</a:t>
            </a:r>
            <a:endParaRPr lang="en-US" dirty="0"/>
          </a:p>
        </p:txBody>
      </p:sp>
      <p:pic>
        <p:nvPicPr>
          <p:cNvPr id="6" name="Picture 5" descr="L1000572.JPG"/>
          <p:cNvPicPr>
            <a:picLocks noChangeAspect="1"/>
          </p:cNvPicPr>
          <p:nvPr/>
        </p:nvPicPr>
        <p:blipFill>
          <a:blip r:embed="rId3" cstate="print"/>
          <a:stretch>
            <a:fillRect/>
          </a:stretch>
        </p:blipFill>
        <p:spPr>
          <a:xfrm>
            <a:off x="5080000" y="381000"/>
            <a:ext cx="4064000" cy="3048000"/>
          </a:xfrm>
          <a:prstGeom prst="rect">
            <a:avLst/>
          </a:prstGeom>
        </p:spPr>
      </p:pic>
      <p:pic>
        <p:nvPicPr>
          <p:cNvPr id="7" name="Picture 6" descr="L1000574.JPG"/>
          <p:cNvPicPr>
            <a:picLocks noChangeAspect="1"/>
          </p:cNvPicPr>
          <p:nvPr/>
        </p:nvPicPr>
        <p:blipFill>
          <a:blip r:embed="rId4" cstate="print"/>
          <a:stretch>
            <a:fillRect/>
          </a:stretch>
        </p:blipFill>
        <p:spPr>
          <a:xfrm>
            <a:off x="381000" y="3829050"/>
            <a:ext cx="4038600" cy="3028950"/>
          </a:xfrm>
          <a:prstGeom prst="rect">
            <a:avLst/>
          </a:prstGeom>
        </p:spPr>
      </p:pic>
      <p:pic>
        <p:nvPicPr>
          <p:cNvPr id="8" name="Picture 7" descr="L1000575.JPG"/>
          <p:cNvPicPr>
            <a:picLocks noChangeAspect="1"/>
          </p:cNvPicPr>
          <p:nvPr/>
        </p:nvPicPr>
        <p:blipFill>
          <a:blip r:embed="rId5" cstate="print"/>
          <a:stretch>
            <a:fillRect/>
          </a:stretch>
        </p:blipFill>
        <p:spPr>
          <a:xfrm>
            <a:off x="5130800" y="3657600"/>
            <a:ext cx="4013200" cy="3009900"/>
          </a:xfrm>
          <a:prstGeom prst="rect">
            <a:avLst/>
          </a:prstGeom>
        </p:spPr>
      </p:pic>
      <p:sp>
        <p:nvSpPr>
          <p:cNvPr id="9" name="TextBox 8"/>
          <p:cNvSpPr txBox="1"/>
          <p:nvPr/>
        </p:nvSpPr>
        <p:spPr>
          <a:xfrm>
            <a:off x="2667000" y="0"/>
            <a:ext cx="314510" cy="400110"/>
          </a:xfrm>
          <a:prstGeom prst="rect">
            <a:avLst/>
          </a:prstGeom>
          <a:noFill/>
        </p:spPr>
        <p:txBody>
          <a:bodyPr wrap="none" rtlCol="0">
            <a:spAutoFit/>
          </a:bodyPr>
          <a:lstStyle/>
          <a:p>
            <a:r>
              <a:rPr lang="en-US" sz="2000" dirty="0" smtClean="0">
                <a:solidFill>
                  <a:srgbClr val="FF0000"/>
                </a:solidFill>
              </a:rPr>
              <a:t>1</a:t>
            </a:r>
            <a:endParaRPr lang="en-US" sz="2000" dirty="0">
              <a:solidFill>
                <a:srgbClr val="FF0000"/>
              </a:solidFill>
            </a:endParaRPr>
          </a:p>
        </p:txBody>
      </p:sp>
      <p:sp>
        <p:nvSpPr>
          <p:cNvPr id="10" name="TextBox 9"/>
          <p:cNvSpPr txBox="1"/>
          <p:nvPr/>
        </p:nvSpPr>
        <p:spPr>
          <a:xfrm>
            <a:off x="5105400" y="381000"/>
            <a:ext cx="314510" cy="400110"/>
          </a:xfrm>
          <a:prstGeom prst="rect">
            <a:avLst/>
          </a:prstGeom>
          <a:noFill/>
        </p:spPr>
        <p:txBody>
          <a:bodyPr wrap="none" rtlCol="0">
            <a:spAutoFit/>
          </a:bodyPr>
          <a:lstStyle/>
          <a:p>
            <a:r>
              <a:rPr lang="en-US" sz="2000" dirty="0" smtClean="0">
                <a:solidFill>
                  <a:srgbClr val="FF0000"/>
                </a:solidFill>
              </a:rPr>
              <a:t>2</a:t>
            </a:r>
            <a:endParaRPr lang="en-US" sz="2000" dirty="0">
              <a:solidFill>
                <a:srgbClr val="FF0000"/>
              </a:solidFill>
            </a:endParaRPr>
          </a:p>
        </p:txBody>
      </p:sp>
      <p:sp>
        <p:nvSpPr>
          <p:cNvPr id="11" name="TextBox 10"/>
          <p:cNvSpPr txBox="1"/>
          <p:nvPr/>
        </p:nvSpPr>
        <p:spPr>
          <a:xfrm>
            <a:off x="381000" y="3810000"/>
            <a:ext cx="314510" cy="400110"/>
          </a:xfrm>
          <a:prstGeom prst="rect">
            <a:avLst/>
          </a:prstGeom>
          <a:noFill/>
        </p:spPr>
        <p:txBody>
          <a:bodyPr wrap="none" rtlCol="0">
            <a:spAutoFit/>
          </a:bodyPr>
          <a:lstStyle/>
          <a:p>
            <a:r>
              <a:rPr lang="en-US" sz="2000" dirty="0" smtClean="0">
                <a:solidFill>
                  <a:srgbClr val="FF0000"/>
                </a:solidFill>
              </a:rPr>
              <a:t>3</a:t>
            </a:r>
            <a:endParaRPr lang="en-US" sz="2000" dirty="0">
              <a:solidFill>
                <a:srgbClr val="FF0000"/>
              </a:solidFill>
            </a:endParaRPr>
          </a:p>
        </p:txBody>
      </p:sp>
      <p:sp>
        <p:nvSpPr>
          <p:cNvPr id="12" name="TextBox 11"/>
          <p:cNvSpPr txBox="1"/>
          <p:nvPr/>
        </p:nvSpPr>
        <p:spPr>
          <a:xfrm>
            <a:off x="5181600" y="3657600"/>
            <a:ext cx="314510" cy="400110"/>
          </a:xfrm>
          <a:prstGeom prst="rect">
            <a:avLst/>
          </a:prstGeom>
          <a:noFill/>
        </p:spPr>
        <p:txBody>
          <a:bodyPr wrap="none" rtlCol="0">
            <a:spAutoFit/>
          </a:bodyPr>
          <a:lstStyle/>
          <a:p>
            <a:r>
              <a:rPr lang="en-US" sz="2000" dirty="0" smtClean="0">
                <a:solidFill>
                  <a:srgbClr val="FF0000"/>
                </a:solidFill>
              </a:rPr>
              <a:t>4</a:t>
            </a:r>
            <a:endParaRPr lang="en-US" sz="2000" dirty="0">
              <a:solidFill>
                <a:srgbClr val="FF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 y="152400"/>
            <a:ext cx="3008313" cy="1162050"/>
          </a:xfrm>
        </p:spPr>
        <p:txBody>
          <a:bodyPr/>
          <a:lstStyle/>
          <a:p>
            <a:r>
              <a:rPr lang="en-US" dirty="0" smtClean="0"/>
              <a:t>Power up the </a:t>
            </a:r>
            <a:r>
              <a:rPr lang="en-US" dirty="0" err="1" smtClean="0"/>
              <a:t>Veris</a:t>
            </a:r>
            <a:endParaRPr lang="en-US" dirty="0"/>
          </a:p>
        </p:txBody>
      </p:sp>
      <p:pic>
        <p:nvPicPr>
          <p:cNvPr id="8" name="Content Placeholder 7" descr="L1000577.JPG"/>
          <p:cNvPicPr>
            <a:picLocks noGrp="1" noChangeAspect="1"/>
          </p:cNvPicPr>
          <p:nvPr>
            <p:ph idx="1"/>
          </p:nvPr>
        </p:nvPicPr>
        <p:blipFill>
          <a:blip r:embed="rId2" cstate="print"/>
          <a:stretch>
            <a:fillRect/>
          </a:stretch>
        </p:blipFill>
        <p:spPr>
          <a:xfrm>
            <a:off x="3352800" y="1"/>
            <a:ext cx="3733800" cy="2800350"/>
          </a:xfrm>
        </p:spPr>
      </p:pic>
      <p:sp>
        <p:nvSpPr>
          <p:cNvPr id="7" name="Text Placeholder 6"/>
          <p:cNvSpPr>
            <a:spLocks noGrp="1"/>
          </p:cNvSpPr>
          <p:nvPr>
            <p:ph type="body" sz="half" idx="2"/>
          </p:nvPr>
        </p:nvSpPr>
        <p:spPr>
          <a:xfrm>
            <a:off x="304800" y="1371600"/>
            <a:ext cx="3008313" cy="4691063"/>
          </a:xfrm>
        </p:spPr>
        <p:txBody>
          <a:bodyPr/>
          <a:lstStyle/>
          <a:p>
            <a:r>
              <a:rPr lang="en-US" dirty="0" smtClean="0"/>
              <a:t>Make sure that the SD data storage card is inserted in the Data Logger (red arrow Fig 1). </a:t>
            </a:r>
            <a:r>
              <a:rPr lang="en-US" b="1" dirty="0" smtClean="0"/>
              <a:t>Note: if SD data storage card is absent, then no data will be recorded.</a:t>
            </a:r>
          </a:p>
          <a:p>
            <a:endParaRPr lang="en-US" dirty="0" smtClean="0"/>
          </a:p>
          <a:p>
            <a:r>
              <a:rPr lang="en-US" dirty="0" smtClean="0"/>
              <a:t>Turn power on to Data Logger and EC Surveyor (Figs 2&amp;3).  </a:t>
            </a:r>
            <a:r>
              <a:rPr lang="en-US" b="1" dirty="0" smtClean="0"/>
              <a:t>Note: red LED should illuminate when power is on.</a:t>
            </a:r>
            <a:endParaRPr lang="en-US" b="1" dirty="0"/>
          </a:p>
        </p:txBody>
      </p:sp>
      <p:pic>
        <p:nvPicPr>
          <p:cNvPr id="9" name="Picture 8" descr="L1000578.JPG"/>
          <p:cNvPicPr>
            <a:picLocks noChangeAspect="1"/>
          </p:cNvPicPr>
          <p:nvPr/>
        </p:nvPicPr>
        <p:blipFill>
          <a:blip r:embed="rId3" cstate="print"/>
          <a:stretch>
            <a:fillRect/>
          </a:stretch>
        </p:blipFill>
        <p:spPr>
          <a:xfrm>
            <a:off x="4343400" y="1600200"/>
            <a:ext cx="4343400" cy="3257550"/>
          </a:xfrm>
          <a:prstGeom prst="rect">
            <a:avLst/>
          </a:prstGeom>
        </p:spPr>
      </p:pic>
      <p:pic>
        <p:nvPicPr>
          <p:cNvPr id="10" name="Picture 9" descr="L1000592.JPG"/>
          <p:cNvPicPr>
            <a:picLocks noChangeAspect="1"/>
          </p:cNvPicPr>
          <p:nvPr/>
        </p:nvPicPr>
        <p:blipFill>
          <a:blip r:embed="rId4" cstate="print"/>
          <a:stretch>
            <a:fillRect/>
          </a:stretch>
        </p:blipFill>
        <p:spPr>
          <a:xfrm>
            <a:off x="5943600" y="4457700"/>
            <a:ext cx="3200400" cy="2400300"/>
          </a:xfrm>
          <a:prstGeom prst="rect">
            <a:avLst/>
          </a:prstGeom>
        </p:spPr>
      </p:pic>
      <p:cxnSp>
        <p:nvCxnSpPr>
          <p:cNvPr id="12" name="Straight Arrow Connector 11"/>
          <p:cNvCxnSpPr/>
          <p:nvPr/>
        </p:nvCxnSpPr>
        <p:spPr>
          <a:xfrm>
            <a:off x="3962400" y="838200"/>
            <a:ext cx="914400" cy="381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352800" y="0"/>
            <a:ext cx="314510" cy="400110"/>
          </a:xfrm>
          <a:prstGeom prst="rect">
            <a:avLst/>
          </a:prstGeom>
          <a:noFill/>
        </p:spPr>
        <p:txBody>
          <a:bodyPr wrap="none" rtlCol="0">
            <a:spAutoFit/>
          </a:bodyPr>
          <a:lstStyle/>
          <a:p>
            <a:r>
              <a:rPr lang="en-US" sz="2000" dirty="0" smtClean="0">
                <a:solidFill>
                  <a:srgbClr val="FF0000"/>
                </a:solidFill>
              </a:rPr>
              <a:t>1</a:t>
            </a:r>
            <a:endParaRPr lang="en-US" sz="2000" dirty="0">
              <a:solidFill>
                <a:srgbClr val="FF0000"/>
              </a:solidFill>
            </a:endParaRPr>
          </a:p>
        </p:txBody>
      </p:sp>
      <p:sp>
        <p:nvSpPr>
          <p:cNvPr id="14" name="TextBox 13"/>
          <p:cNvSpPr txBox="1"/>
          <p:nvPr/>
        </p:nvSpPr>
        <p:spPr>
          <a:xfrm>
            <a:off x="4343400" y="1600200"/>
            <a:ext cx="314510" cy="400110"/>
          </a:xfrm>
          <a:prstGeom prst="rect">
            <a:avLst/>
          </a:prstGeom>
          <a:noFill/>
        </p:spPr>
        <p:txBody>
          <a:bodyPr wrap="none" rtlCol="0">
            <a:spAutoFit/>
          </a:bodyPr>
          <a:lstStyle/>
          <a:p>
            <a:r>
              <a:rPr lang="en-US" sz="2000" dirty="0" smtClean="0">
                <a:solidFill>
                  <a:srgbClr val="FF0000"/>
                </a:solidFill>
              </a:rPr>
              <a:t>2</a:t>
            </a:r>
            <a:endParaRPr lang="en-US" sz="2000" dirty="0">
              <a:solidFill>
                <a:srgbClr val="FF0000"/>
              </a:solidFill>
            </a:endParaRPr>
          </a:p>
        </p:txBody>
      </p:sp>
      <p:sp>
        <p:nvSpPr>
          <p:cNvPr id="15" name="TextBox 14"/>
          <p:cNvSpPr txBox="1"/>
          <p:nvPr/>
        </p:nvSpPr>
        <p:spPr>
          <a:xfrm>
            <a:off x="5943600" y="4419600"/>
            <a:ext cx="314510" cy="400110"/>
          </a:xfrm>
          <a:prstGeom prst="rect">
            <a:avLst/>
          </a:prstGeom>
          <a:noFill/>
        </p:spPr>
        <p:txBody>
          <a:bodyPr wrap="none" rtlCol="0">
            <a:spAutoFit/>
          </a:bodyPr>
          <a:lstStyle/>
          <a:p>
            <a:r>
              <a:rPr lang="en-US" sz="2000" dirty="0" smtClean="0">
                <a:solidFill>
                  <a:srgbClr val="FF0000"/>
                </a:solidFill>
              </a:rPr>
              <a:t>3</a:t>
            </a:r>
            <a:endParaRPr lang="en-US" sz="2000" dirty="0">
              <a:solidFill>
                <a:srgbClr val="FF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Collection Setup</a:t>
            </a:r>
            <a:endParaRPr lang="en-US" dirty="0"/>
          </a:p>
        </p:txBody>
      </p:sp>
      <p:pic>
        <p:nvPicPr>
          <p:cNvPr id="5" name="Content Placeholder 4" descr="L1000580.JPG"/>
          <p:cNvPicPr>
            <a:picLocks noGrp="1" noChangeAspect="1"/>
          </p:cNvPicPr>
          <p:nvPr>
            <p:ph idx="1"/>
          </p:nvPr>
        </p:nvPicPr>
        <p:blipFill>
          <a:blip r:embed="rId2" cstate="print"/>
          <a:stretch>
            <a:fillRect/>
          </a:stretch>
        </p:blipFill>
        <p:spPr>
          <a:xfrm>
            <a:off x="3581400" y="0"/>
            <a:ext cx="5111750" cy="3833813"/>
          </a:xfrm>
        </p:spPr>
      </p:pic>
      <p:sp>
        <p:nvSpPr>
          <p:cNvPr id="4" name="Text Placeholder 3"/>
          <p:cNvSpPr>
            <a:spLocks noGrp="1"/>
          </p:cNvSpPr>
          <p:nvPr>
            <p:ph type="body" sz="half" idx="2"/>
          </p:nvPr>
        </p:nvSpPr>
        <p:spPr/>
        <p:txBody>
          <a:bodyPr/>
          <a:lstStyle/>
          <a:p>
            <a:r>
              <a:rPr lang="en-US" dirty="0" smtClean="0"/>
              <a:t>When data Logger and EC Surveyor are turned on the following screen will appear on Data Logger (Fig 1).</a:t>
            </a:r>
          </a:p>
          <a:p>
            <a:endParaRPr lang="en-US" dirty="0" smtClean="0"/>
          </a:p>
          <a:p>
            <a:r>
              <a:rPr lang="en-US" dirty="0" smtClean="0"/>
              <a:t>Press any key labeled 1, 2, 3, 4 (Fig 2).</a:t>
            </a:r>
          </a:p>
          <a:p>
            <a:endParaRPr lang="en-US" dirty="0" smtClean="0"/>
          </a:p>
          <a:p>
            <a:r>
              <a:rPr lang="en-US" dirty="0" smtClean="0"/>
              <a:t>After any key is pressed the screen in Fig 3 appears.  We want to Press 1 for Data Acquisition (Fig 4).</a:t>
            </a:r>
            <a:endParaRPr lang="en-US" dirty="0"/>
          </a:p>
        </p:txBody>
      </p:sp>
      <p:pic>
        <p:nvPicPr>
          <p:cNvPr id="6" name="Picture 5" descr="L1000581.JPG"/>
          <p:cNvPicPr>
            <a:picLocks noChangeAspect="1"/>
          </p:cNvPicPr>
          <p:nvPr/>
        </p:nvPicPr>
        <p:blipFill>
          <a:blip r:embed="rId3" cstate="print"/>
          <a:stretch>
            <a:fillRect/>
          </a:stretch>
        </p:blipFill>
        <p:spPr>
          <a:xfrm>
            <a:off x="228600" y="3886200"/>
            <a:ext cx="2895600" cy="2171700"/>
          </a:xfrm>
          <a:prstGeom prst="rect">
            <a:avLst/>
          </a:prstGeom>
        </p:spPr>
      </p:pic>
      <p:pic>
        <p:nvPicPr>
          <p:cNvPr id="7" name="Picture 6" descr="L1000582.JPG"/>
          <p:cNvPicPr>
            <a:picLocks noChangeAspect="1"/>
          </p:cNvPicPr>
          <p:nvPr/>
        </p:nvPicPr>
        <p:blipFill>
          <a:blip r:embed="rId4" cstate="print"/>
          <a:stretch>
            <a:fillRect/>
          </a:stretch>
        </p:blipFill>
        <p:spPr>
          <a:xfrm>
            <a:off x="3276600" y="3314700"/>
            <a:ext cx="4724400" cy="3543300"/>
          </a:xfrm>
          <a:prstGeom prst="rect">
            <a:avLst/>
          </a:prstGeom>
        </p:spPr>
      </p:pic>
      <p:sp>
        <p:nvSpPr>
          <p:cNvPr id="8" name="TextBox 7"/>
          <p:cNvSpPr txBox="1"/>
          <p:nvPr/>
        </p:nvSpPr>
        <p:spPr>
          <a:xfrm>
            <a:off x="3581400" y="0"/>
            <a:ext cx="314510" cy="400110"/>
          </a:xfrm>
          <a:prstGeom prst="rect">
            <a:avLst/>
          </a:prstGeom>
          <a:noFill/>
        </p:spPr>
        <p:txBody>
          <a:bodyPr wrap="none" rtlCol="0">
            <a:spAutoFit/>
          </a:bodyPr>
          <a:lstStyle/>
          <a:p>
            <a:r>
              <a:rPr lang="en-US" sz="2000" dirty="0" smtClean="0">
                <a:solidFill>
                  <a:srgbClr val="FF0000"/>
                </a:solidFill>
              </a:rPr>
              <a:t>1</a:t>
            </a:r>
            <a:endParaRPr lang="en-US" sz="2000" dirty="0">
              <a:solidFill>
                <a:srgbClr val="FF0000"/>
              </a:solidFill>
            </a:endParaRPr>
          </a:p>
        </p:txBody>
      </p:sp>
      <p:sp>
        <p:nvSpPr>
          <p:cNvPr id="9" name="TextBox 8"/>
          <p:cNvSpPr txBox="1"/>
          <p:nvPr/>
        </p:nvSpPr>
        <p:spPr>
          <a:xfrm>
            <a:off x="228600" y="3886200"/>
            <a:ext cx="314510" cy="400110"/>
          </a:xfrm>
          <a:prstGeom prst="rect">
            <a:avLst/>
          </a:prstGeom>
          <a:noFill/>
        </p:spPr>
        <p:txBody>
          <a:bodyPr wrap="none" rtlCol="0">
            <a:spAutoFit/>
          </a:bodyPr>
          <a:lstStyle/>
          <a:p>
            <a:r>
              <a:rPr lang="en-US" sz="2000" dirty="0" smtClean="0">
                <a:solidFill>
                  <a:srgbClr val="FF0000"/>
                </a:solidFill>
              </a:rPr>
              <a:t>2</a:t>
            </a:r>
            <a:endParaRPr lang="en-US" sz="2000" dirty="0">
              <a:solidFill>
                <a:srgbClr val="FF0000"/>
              </a:solidFill>
            </a:endParaRPr>
          </a:p>
        </p:txBody>
      </p:sp>
      <p:sp>
        <p:nvSpPr>
          <p:cNvPr id="10" name="TextBox 9"/>
          <p:cNvSpPr txBox="1"/>
          <p:nvPr/>
        </p:nvSpPr>
        <p:spPr>
          <a:xfrm>
            <a:off x="3276600" y="3352800"/>
            <a:ext cx="314510" cy="400110"/>
          </a:xfrm>
          <a:prstGeom prst="rect">
            <a:avLst/>
          </a:prstGeom>
          <a:noFill/>
        </p:spPr>
        <p:txBody>
          <a:bodyPr wrap="none" rtlCol="0">
            <a:spAutoFit/>
          </a:bodyPr>
          <a:lstStyle/>
          <a:p>
            <a:r>
              <a:rPr lang="en-US" sz="2000" dirty="0" smtClean="0">
                <a:solidFill>
                  <a:srgbClr val="FF0000"/>
                </a:solidFill>
              </a:rPr>
              <a:t>3</a:t>
            </a:r>
            <a:endParaRPr lang="en-US" sz="2000" dirty="0">
              <a:solidFill>
                <a:srgbClr val="FF0000"/>
              </a:solidFill>
            </a:endParaRPr>
          </a:p>
        </p:txBody>
      </p:sp>
      <p:pic>
        <p:nvPicPr>
          <p:cNvPr id="11" name="Picture 10" descr="L1000583.JPG"/>
          <p:cNvPicPr>
            <a:picLocks noChangeAspect="1"/>
          </p:cNvPicPr>
          <p:nvPr/>
        </p:nvPicPr>
        <p:blipFill>
          <a:blip r:embed="rId5" cstate="print"/>
          <a:stretch>
            <a:fillRect/>
          </a:stretch>
        </p:blipFill>
        <p:spPr>
          <a:xfrm>
            <a:off x="6400800" y="2743200"/>
            <a:ext cx="2743200" cy="2057400"/>
          </a:xfrm>
          <a:prstGeom prst="rect">
            <a:avLst/>
          </a:prstGeom>
        </p:spPr>
      </p:pic>
      <p:sp>
        <p:nvSpPr>
          <p:cNvPr id="12" name="TextBox 11"/>
          <p:cNvSpPr txBox="1"/>
          <p:nvPr/>
        </p:nvSpPr>
        <p:spPr>
          <a:xfrm>
            <a:off x="6400800" y="2743200"/>
            <a:ext cx="314510" cy="400110"/>
          </a:xfrm>
          <a:prstGeom prst="rect">
            <a:avLst/>
          </a:prstGeom>
          <a:noFill/>
        </p:spPr>
        <p:txBody>
          <a:bodyPr wrap="none" rtlCol="0">
            <a:spAutoFit/>
          </a:bodyPr>
          <a:lstStyle/>
          <a:p>
            <a:r>
              <a:rPr lang="en-US" sz="2000" dirty="0" smtClean="0">
                <a:solidFill>
                  <a:srgbClr val="FF0000"/>
                </a:solidFill>
              </a:rPr>
              <a:t>4</a:t>
            </a:r>
            <a:endParaRPr lang="en-US" sz="2000" dirty="0">
              <a:solidFill>
                <a:srgbClr val="FF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Data Collection Setup (Cont.)</a:t>
            </a:r>
            <a:endParaRPr lang="en-US" dirty="0"/>
          </a:p>
        </p:txBody>
      </p:sp>
      <p:pic>
        <p:nvPicPr>
          <p:cNvPr id="8" name="Picture Placeholder 7" descr="L1000584.JPG"/>
          <p:cNvPicPr>
            <a:picLocks noGrp="1" noChangeAspect="1"/>
          </p:cNvPicPr>
          <p:nvPr>
            <p:ph type="pic" idx="1"/>
          </p:nvPr>
        </p:nvPicPr>
        <p:blipFill>
          <a:blip r:embed="rId2" cstate="print"/>
          <a:srcRect/>
          <a:stretch>
            <a:fillRect/>
          </a:stretch>
        </p:blipFill>
        <p:spPr>
          <a:xfrm>
            <a:off x="0" y="0"/>
            <a:ext cx="4456112" cy="3342084"/>
          </a:xfrm>
        </p:spPr>
      </p:pic>
      <p:sp>
        <p:nvSpPr>
          <p:cNvPr id="7" name="Text Placeholder 6"/>
          <p:cNvSpPr>
            <a:spLocks noGrp="1"/>
          </p:cNvSpPr>
          <p:nvPr>
            <p:ph type="body" sz="half" idx="2"/>
          </p:nvPr>
        </p:nvSpPr>
        <p:spPr>
          <a:xfrm>
            <a:off x="1792288" y="5367338"/>
            <a:ext cx="6437312" cy="1490662"/>
          </a:xfrm>
        </p:spPr>
        <p:txBody>
          <a:bodyPr>
            <a:normAutofit/>
          </a:bodyPr>
          <a:lstStyle/>
          <a:p>
            <a:r>
              <a:rPr lang="en-US" dirty="0" smtClean="0"/>
              <a:t>The screen shown in Fig 1 will appear, we want to measure EC so Press “1” (Fig 2) and the screen shown in Fig 3 will appear.</a:t>
            </a:r>
            <a:r>
              <a:rPr lang="en-US" dirty="0" smtClean="0">
                <a:solidFill>
                  <a:srgbClr val="FF0000"/>
                </a:solidFill>
              </a:rPr>
              <a:t>  </a:t>
            </a:r>
            <a:r>
              <a:rPr lang="en-US" b="1" dirty="0" smtClean="0">
                <a:solidFill>
                  <a:srgbClr val="FF0000"/>
                </a:solidFill>
              </a:rPr>
              <a:t>Imp.—Record the ID “066” that is the file name that will be given to the data you are about to collect.  </a:t>
            </a:r>
            <a:r>
              <a:rPr lang="en-US" dirty="0" smtClean="0"/>
              <a:t>At this point you can push any button except “4” to begin data collection.  I chose to press “1” again (Fig 4).</a:t>
            </a:r>
            <a:endParaRPr lang="en-US" dirty="0"/>
          </a:p>
        </p:txBody>
      </p:sp>
      <p:pic>
        <p:nvPicPr>
          <p:cNvPr id="9" name="Picture 8" descr="L1000585.JPG"/>
          <p:cNvPicPr>
            <a:picLocks noChangeAspect="1"/>
          </p:cNvPicPr>
          <p:nvPr/>
        </p:nvPicPr>
        <p:blipFill>
          <a:blip r:embed="rId3" cstate="print"/>
          <a:stretch>
            <a:fillRect/>
          </a:stretch>
        </p:blipFill>
        <p:spPr>
          <a:xfrm>
            <a:off x="0" y="2362200"/>
            <a:ext cx="3352800" cy="2514600"/>
          </a:xfrm>
          <a:prstGeom prst="rect">
            <a:avLst/>
          </a:prstGeom>
        </p:spPr>
      </p:pic>
      <p:pic>
        <p:nvPicPr>
          <p:cNvPr id="10" name="Picture 9" descr="L1000586.JPG"/>
          <p:cNvPicPr>
            <a:picLocks noChangeAspect="1"/>
          </p:cNvPicPr>
          <p:nvPr/>
        </p:nvPicPr>
        <p:blipFill>
          <a:blip r:embed="rId4" cstate="print"/>
          <a:stretch>
            <a:fillRect/>
          </a:stretch>
        </p:blipFill>
        <p:spPr>
          <a:xfrm>
            <a:off x="4343400" y="0"/>
            <a:ext cx="4800600" cy="3600450"/>
          </a:xfrm>
          <a:prstGeom prst="rect">
            <a:avLst/>
          </a:prstGeom>
        </p:spPr>
      </p:pic>
      <p:pic>
        <p:nvPicPr>
          <p:cNvPr id="11" name="Picture 10" descr="L1000587.JPG"/>
          <p:cNvPicPr>
            <a:picLocks noChangeAspect="1"/>
          </p:cNvPicPr>
          <p:nvPr/>
        </p:nvPicPr>
        <p:blipFill>
          <a:blip r:embed="rId5" cstate="print"/>
          <a:stretch>
            <a:fillRect/>
          </a:stretch>
        </p:blipFill>
        <p:spPr>
          <a:xfrm>
            <a:off x="5867400" y="2362200"/>
            <a:ext cx="2819400" cy="2114550"/>
          </a:xfrm>
          <a:prstGeom prst="rect">
            <a:avLst/>
          </a:prstGeom>
        </p:spPr>
      </p:pic>
      <p:sp>
        <p:nvSpPr>
          <p:cNvPr id="12" name="TextBox 11"/>
          <p:cNvSpPr txBox="1"/>
          <p:nvPr/>
        </p:nvSpPr>
        <p:spPr>
          <a:xfrm>
            <a:off x="0" y="0"/>
            <a:ext cx="314510" cy="400110"/>
          </a:xfrm>
          <a:prstGeom prst="rect">
            <a:avLst/>
          </a:prstGeom>
          <a:noFill/>
        </p:spPr>
        <p:txBody>
          <a:bodyPr wrap="none" rtlCol="0">
            <a:spAutoFit/>
          </a:bodyPr>
          <a:lstStyle/>
          <a:p>
            <a:r>
              <a:rPr lang="en-US" sz="2000" dirty="0" smtClean="0">
                <a:solidFill>
                  <a:srgbClr val="FF0000"/>
                </a:solidFill>
              </a:rPr>
              <a:t>1</a:t>
            </a:r>
            <a:endParaRPr lang="en-US" sz="2000" dirty="0">
              <a:solidFill>
                <a:srgbClr val="FF0000"/>
              </a:solidFill>
            </a:endParaRPr>
          </a:p>
        </p:txBody>
      </p:sp>
      <p:sp>
        <p:nvSpPr>
          <p:cNvPr id="13" name="TextBox 12"/>
          <p:cNvSpPr txBox="1"/>
          <p:nvPr/>
        </p:nvSpPr>
        <p:spPr>
          <a:xfrm>
            <a:off x="0" y="2362200"/>
            <a:ext cx="314510" cy="400110"/>
          </a:xfrm>
          <a:prstGeom prst="rect">
            <a:avLst/>
          </a:prstGeom>
          <a:noFill/>
        </p:spPr>
        <p:txBody>
          <a:bodyPr wrap="none" rtlCol="0">
            <a:spAutoFit/>
          </a:bodyPr>
          <a:lstStyle/>
          <a:p>
            <a:r>
              <a:rPr lang="en-US" sz="2000" dirty="0" smtClean="0">
                <a:solidFill>
                  <a:srgbClr val="FF0000"/>
                </a:solidFill>
              </a:rPr>
              <a:t>2</a:t>
            </a:r>
            <a:endParaRPr lang="en-US" sz="2000" dirty="0">
              <a:solidFill>
                <a:srgbClr val="FF0000"/>
              </a:solidFill>
            </a:endParaRPr>
          </a:p>
        </p:txBody>
      </p:sp>
      <p:sp>
        <p:nvSpPr>
          <p:cNvPr id="14" name="TextBox 13"/>
          <p:cNvSpPr txBox="1"/>
          <p:nvPr/>
        </p:nvSpPr>
        <p:spPr>
          <a:xfrm>
            <a:off x="4343400" y="0"/>
            <a:ext cx="314510" cy="400110"/>
          </a:xfrm>
          <a:prstGeom prst="rect">
            <a:avLst/>
          </a:prstGeom>
          <a:noFill/>
        </p:spPr>
        <p:txBody>
          <a:bodyPr wrap="none" rtlCol="0">
            <a:spAutoFit/>
          </a:bodyPr>
          <a:lstStyle/>
          <a:p>
            <a:r>
              <a:rPr lang="en-US" sz="2000" dirty="0" smtClean="0">
                <a:solidFill>
                  <a:srgbClr val="FF0000"/>
                </a:solidFill>
              </a:rPr>
              <a:t>3</a:t>
            </a:r>
            <a:endParaRPr lang="en-US" sz="2000" dirty="0">
              <a:solidFill>
                <a:srgbClr val="FF0000"/>
              </a:solidFill>
            </a:endParaRPr>
          </a:p>
        </p:txBody>
      </p:sp>
      <p:sp>
        <p:nvSpPr>
          <p:cNvPr id="15" name="TextBox 14"/>
          <p:cNvSpPr txBox="1"/>
          <p:nvPr/>
        </p:nvSpPr>
        <p:spPr>
          <a:xfrm>
            <a:off x="5867400" y="2362200"/>
            <a:ext cx="314510" cy="400110"/>
          </a:xfrm>
          <a:prstGeom prst="rect">
            <a:avLst/>
          </a:prstGeom>
          <a:noFill/>
        </p:spPr>
        <p:txBody>
          <a:bodyPr wrap="none" rtlCol="0">
            <a:spAutoFit/>
          </a:bodyPr>
          <a:lstStyle/>
          <a:p>
            <a:r>
              <a:rPr lang="en-US" sz="2000" dirty="0" smtClean="0">
                <a:solidFill>
                  <a:srgbClr val="FF0000"/>
                </a:solidFill>
              </a:rPr>
              <a:t>4</a:t>
            </a:r>
            <a:endParaRPr lang="en-US" sz="2000" dirty="0">
              <a:solidFill>
                <a:srgbClr val="FF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371600"/>
            <a:ext cx="8229600" cy="4525963"/>
          </a:xfrm>
        </p:spPr>
        <p:txBody>
          <a:bodyPr/>
          <a:lstStyle/>
          <a:p>
            <a:r>
              <a:rPr lang="en-US" dirty="0" smtClean="0"/>
              <a:t>The following directions are for setting up the </a:t>
            </a:r>
            <a:r>
              <a:rPr lang="en-US" dirty="0" err="1" smtClean="0"/>
              <a:t>Veris</a:t>
            </a:r>
            <a:r>
              <a:rPr lang="en-US" dirty="0" smtClean="0"/>
              <a:t> 3150 Conductivity Device to collect data on a project with the data referenced to GPS coordinates.</a:t>
            </a:r>
            <a:endParaRPr lang="en-US" dirty="0"/>
          </a:p>
        </p:txBody>
      </p:sp>
      <p:pic>
        <p:nvPicPr>
          <p:cNvPr id="5" name="Picture 4" descr="L1000527.JPG"/>
          <p:cNvPicPr>
            <a:picLocks noChangeAspect="1"/>
          </p:cNvPicPr>
          <p:nvPr/>
        </p:nvPicPr>
        <p:blipFill>
          <a:blip r:embed="rId2" cstate="print"/>
          <a:stretch>
            <a:fillRect/>
          </a:stretch>
        </p:blipFill>
        <p:spPr>
          <a:xfrm>
            <a:off x="3733800" y="2800350"/>
            <a:ext cx="5410200" cy="405765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Collection</a:t>
            </a:r>
            <a:endParaRPr lang="en-US" dirty="0"/>
          </a:p>
        </p:txBody>
      </p:sp>
      <p:sp>
        <p:nvSpPr>
          <p:cNvPr id="4" name="Text Placeholder 3"/>
          <p:cNvSpPr>
            <a:spLocks noGrp="1"/>
          </p:cNvSpPr>
          <p:nvPr>
            <p:ph type="body" sz="half" idx="2"/>
          </p:nvPr>
        </p:nvSpPr>
        <p:spPr>
          <a:xfrm>
            <a:off x="1792288" y="5367338"/>
            <a:ext cx="6208712" cy="1262062"/>
          </a:xfrm>
        </p:spPr>
        <p:txBody>
          <a:bodyPr>
            <a:normAutofit lnSpcReduction="10000"/>
          </a:bodyPr>
          <a:lstStyle/>
          <a:p>
            <a:r>
              <a:rPr lang="en-US" dirty="0" smtClean="0"/>
              <a:t>Fig 1 shows the signal from the </a:t>
            </a:r>
            <a:r>
              <a:rPr lang="en-US" dirty="0" err="1" smtClean="0"/>
              <a:t>Veris</a:t>
            </a:r>
            <a:r>
              <a:rPr lang="en-US" dirty="0" smtClean="0"/>
              <a:t>.  The DGPS shows that we are recording GPS, (if there is not a DGPS listed, then no GPS signal is received and will not be recorded.  The S stands for shallow conductivity and D stands for deep conductivity.  When you are finished collecting data hit the “4” key to stop recording you will then get the message shown in Fig 3.  </a:t>
            </a:r>
            <a:r>
              <a:rPr lang="en-US" b="1" dirty="0" smtClean="0">
                <a:solidFill>
                  <a:srgbClr val="FF0000"/>
                </a:solidFill>
              </a:rPr>
              <a:t>If you get the message shown in Fig 4, then the data are not saved and you would need to do the test over.</a:t>
            </a:r>
            <a:endParaRPr lang="en-US" b="1" dirty="0">
              <a:solidFill>
                <a:srgbClr val="FF0000"/>
              </a:solidFill>
            </a:endParaRPr>
          </a:p>
        </p:txBody>
      </p:sp>
      <p:sp>
        <p:nvSpPr>
          <p:cNvPr id="11" name="Picture Placeholder 10"/>
          <p:cNvSpPr>
            <a:spLocks noGrp="1"/>
          </p:cNvSpPr>
          <p:nvPr>
            <p:ph type="pic" idx="1"/>
          </p:nvPr>
        </p:nvSpPr>
        <p:spPr/>
      </p:sp>
      <p:grpSp>
        <p:nvGrpSpPr>
          <p:cNvPr id="21" name="Group 20"/>
          <p:cNvGrpSpPr/>
          <p:nvPr/>
        </p:nvGrpSpPr>
        <p:grpSpPr>
          <a:xfrm>
            <a:off x="5486400" y="152400"/>
            <a:ext cx="3149600" cy="2362200"/>
            <a:chOff x="5486400" y="152400"/>
            <a:chExt cx="3149600" cy="2362200"/>
          </a:xfrm>
        </p:grpSpPr>
        <p:pic>
          <p:nvPicPr>
            <p:cNvPr id="6" name="Picture 5" descr="L1000589.JPG"/>
            <p:cNvPicPr>
              <a:picLocks noChangeAspect="1"/>
            </p:cNvPicPr>
            <p:nvPr/>
          </p:nvPicPr>
          <p:blipFill>
            <a:blip r:embed="rId2" cstate="print"/>
            <a:stretch>
              <a:fillRect/>
            </a:stretch>
          </p:blipFill>
          <p:spPr>
            <a:xfrm>
              <a:off x="5486400" y="152400"/>
              <a:ext cx="3149600" cy="2362200"/>
            </a:xfrm>
            <a:prstGeom prst="rect">
              <a:avLst/>
            </a:prstGeom>
          </p:spPr>
        </p:pic>
        <p:sp>
          <p:nvSpPr>
            <p:cNvPr id="14" name="TextBox 13"/>
            <p:cNvSpPr txBox="1"/>
            <p:nvPr/>
          </p:nvSpPr>
          <p:spPr>
            <a:xfrm>
              <a:off x="5486400" y="152400"/>
              <a:ext cx="314510" cy="400110"/>
            </a:xfrm>
            <a:prstGeom prst="rect">
              <a:avLst/>
            </a:prstGeom>
            <a:noFill/>
          </p:spPr>
          <p:txBody>
            <a:bodyPr wrap="none" rtlCol="0">
              <a:spAutoFit/>
            </a:bodyPr>
            <a:lstStyle/>
            <a:p>
              <a:r>
                <a:rPr lang="en-US" sz="2000" dirty="0" smtClean="0">
                  <a:solidFill>
                    <a:srgbClr val="FF0000"/>
                  </a:solidFill>
                </a:rPr>
                <a:t>2</a:t>
              </a:r>
              <a:endParaRPr lang="en-US" sz="2000" dirty="0">
                <a:solidFill>
                  <a:srgbClr val="FF0000"/>
                </a:solidFill>
              </a:endParaRPr>
            </a:p>
          </p:txBody>
        </p:sp>
      </p:grpSp>
      <p:grpSp>
        <p:nvGrpSpPr>
          <p:cNvPr id="19" name="Group 18"/>
          <p:cNvGrpSpPr/>
          <p:nvPr/>
        </p:nvGrpSpPr>
        <p:grpSpPr>
          <a:xfrm>
            <a:off x="0" y="2133600"/>
            <a:ext cx="6853237" cy="2158824"/>
            <a:chOff x="0" y="2133600"/>
            <a:chExt cx="6853237" cy="2158824"/>
          </a:xfrm>
        </p:grpSpPr>
        <p:pic>
          <p:nvPicPr>
            <p:cNvPr id="1028" name="Picture 4"/>
            <p:cNvPicPr>
              <a:picLocks noChangeAspect="1" noChangeArrowheads="1"/>
            </p:cNvPicPr>
            <p:nvPr/>
          </p:nvPicPr>
          <p:blipFill>
            <a:blip r:embed="rId3" cstate="print"/>
            <a:srcRect/>
            <a:stretch>
              <a:fillRect/>
            </a:stretch>
          </p:blipFill>
          <p:spPr bwMode="auto">
            <a:xfrm>
              <a:off x="0" y="2133600"/>
              <a:ext cx="6853237" cy="2158824"/>
            </a:xfrm>
            <a:prstGeom prst="rect">
              <a:avLst/>
            </a:prstGeom>
            <a:noFill/>
            <a:ln w="9525">
              <a:noFill/>
              <a:miter lim="800000"/>
              <a:headEnd/>
              <a:tailEnd/>
            </a:ln>
            <a:effectLst/>
          </p:spPr>
        </p:pic>
        <p:sp>
          <p:nvSpPr>
            <p:cNvPr id="15" name="TextBox 14"/>
            <p:cNvSpPr txBox="1"/>
            <p:nvPr/>
          </p:nvSpPr>
          <p:spPr>
            <a:xfrm>
              <a:off x="0" y="2133600"/>
              <a:ext cx="314510" cy="400110"/>
            </a:xfrm>
            <a:prstGeom prst="rect">
              <a:avLst/>
            </a:prstGeom>
            <a:noFill/>
          </p:spPr>
          <p:txBody>
            <a:bodyPr wrap="none" rtlCol="0">
              <a:spAutoFit/>
            </a:bodyPr>
            <a:lstStyle/>
            <a:p>
              <a:r>
                <a:rPr lang="en-US" sz="2000" dirty="0" smtClean="0">
                  <a:solidFill>
                    <a:srgbClr val="FF0000"/>
                  </a:solidFill>
                </a:rPr>
                <a:t>3</a:t>
              </a:r>
              <a:endParaRPr lang="en-US" sz="2000" dirty="0">
                <a:solidFill>
                  <a:srgbClr val="FF0000"/>
                </a:solidFill>
              </a:endParaRPr>
            </a:p>
          </p:txBody>
        </p:sp>
      </p:grpSp>
      <p:grpSp>
        <p:nvGrpSpPr>
          <p:cNvPr id="18" name="Group 17"/>
          <p:cNvGrpSpPr/>
          <p:nvPr/>
        </p:nvGrpSpPr>
        <p:grpSpPr>
          <a:xfrm>
            <a:off x="4114800" y="3657600"/>
            <a:ext cx="5029200" cy="1725023"/>
            <a:chOff x="4114800" y="3657600"/>
            <a:chExt cx="5029200" cy="1725023"/>
          </a:xfrm>
        </p:grpSpPr>
        <p:pic>
          <p:nvPicPr>
            <p:cNvPr id="1029" name="Picture 5"/>
            <p:cNvPicPr>
              <a:picLocks noChangeAspect="1" noChangeArrowheads="1"/>
            </p:cNvPicPr>
            <p:nvPr/>
          </p:nvPicPr>
          <p:blipFill>
            <a:blip r:embed="rId4" cstate="print"/>
            <a:srcRect/>
            <a:stretch>
              <a:fillRect/>
            </a:stretch>
          </p:blipFill>
          <p:spPr bwMode="auto">
            <a:xfrm>
              <a:off x="4134435" y="3657600"/>
              <a:ext cx="5009565" cy="1725023"/>
            </a:xfrm>
            <a:prstGeom prst="rect">
              <a:avLst/>
            </a:prstGeom>
            <a:noFill/>
            <a:ln w="9525">
              <a:noFill/>
              <a:miter lim="800000"/>
              <a:headEnd/>
              <a:tailEnd/>
            </a:ln>
            <a:effectLst/>
          </p:spPr>
        </p:pic>
        <p:sp>
          <p:nvSpPr>
            <p:cNvPr id="17" name="TextBox 16"/>
            <p:cNvSpPr txBox="1"/>
            <p:nvPr/>
          </p:nvSpPr>
          <p:spPr>
            <a:xfrm>
              <a:off x="4114800" y="3657600"/>
              <a:ext cx="314510" cy="400110"/>
            </a:xfrm>
            <a:prstGeom prst="rect">
              <a:avLst/>
            </a:prstGeom>
            <a:noFill/>
          </p:spPr>
          <p:txBody>
            <a:bodyPr wrap="none" rtlCol="0">
              <a:spAutoFit/>
            </a:bodyPr>
            <a:lstStyle/>
            <a:p>
              <a:r>
                <a:rPr lang="en-US" sz="2000" dirty="0" smtClean="0">
                  <a:solidFill>
                    <a:srgbClr val="FF0000"/>
                  </a:solidFill>
                </a:rPr>
                <a:t>4</a:t>
              </a:r>
              <a:endParaRPr lang="en-US" sz="2000" dirty="0">
                <a:solidFill>
                  <a:srgbClr val="FF0000"/>
                </a:solidFill>
              </a:endParaRPr>
            </a:p>
          </p:txBody>
        </p:sp>
      </p:grpSp>
      <p:pic>
        <p:nvPicPr>
          <p:cNvPr id="1030" name="Picture 6"/>
          <p:cNvPicPr>
            <a:picLocks noChangeAspect="1" noChangeArrowheads="1"/>
          </p:cNvPicPr>
          <p:nvPr/>
        </p:nvPicPr>
        <p:blipFill>
          <a:blip r:embed="rId5" cstate="print"/>
          <a:srcRect/>
          <a:stretch>
            <a:fillRect/>
          </a:stretch>
        </p:blipFill>
        <p:spPr bwMode="auto">
          <a:xfrm>
            <a:off x="152400" y="152400"/>
            <a:ext cx="4772025" cy="1733550"/>
          </a:xfrm>
          <a:prstGeom prst="rect">
            <a:avLst/>
          </a:prstGeom>
          <a:noFill/>
          <a:ln w="9525">
            <a:noFill/>
            <a:miter lim="800000"/>
            <a:headEnd/>
            <a:tailEnd/>
          </a:ln>
          <a:effectLst/>
        </p:spPr>
      </p:pic>
      <p:sp>
        <p:nvSpPr>
          <p:cNvPr id="23" name="TextBox 22"/>
          <p:cNvSpPr txBox="1"/>
          <p:nvPr/>
        </p:nvSpPr>
        <p:spPr>
          <a:xfrm>
            <a:off x="152400" y="152400"/>
            <a:ext cx="314510" cy="400110"/>
          </a:xfrm>
          <a:prstGeom prst="rect">
            <a:avLst/>
          </a:prstGeom>
          <a:noFill/>
        </p:spPr>
        <p:txBody>
          <a:bodyPr wrap="none" rtlCol="0">
            <a:spAutoFit/>
          </a:bodyPr>
          <a:lstStyle/>
          <a:p>
            <a:r>
              <a:rPr lang="en-US" sz="2000" dirty="0" smtClean="0">
                <a:solidFill>
                  <a:srgbClr val="FF0000"/>
                </a:solidFill>
              </a:rPr>
              <a:t>1</a:t>
            </a:r>
            <a:endParaRPr lang="en-US" sz="2000" dirty="0">
              <a:solidFill>
                <a:srgbClr val="FF00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Instrument Shutdown</a:t>
            </a:r>
            <a:endParaRPr lang="en-US" dirty="0"/>
          </a:p>
        </p:txBody>
      </p:sp>
      <p:sp>
        <p:nvSpPr>
          <p:cNvPr id="4" name="Text Placeholder 3"/>
          <p:cNvSpPr>
            <a:spLocks noGrp="1"/>
          </p:cNvSpPr>
          <p:nvPr>
            <p:ph type="body" sz="half" idx="2"/>
          </p:nvPr>
        </p:nvSpPr>
        <p:spPr>
          <a:xfrm>
            <a:off x="1792288" y="5367338"/>
            <a:ext cx="5486400" cy="881062"/>
          </a:xfrm>
        </p:spPr>
        <p:txBody>
          <a:bodyPr>
            <a:normAutofit/>
          </a:bodyPr>
          <a:lstStyle/>
          <a:p>
            <a:r>
              <a:rPr lang="en-US" dirty="0" smtClean="0"/>
              <a:t>After data are recorded and you press any key “1”, “2”, “3”, or “4” the message shown in Fig 1 will appear.  You can then shut down power and break down the instrument if you are finished collecting data.</a:t>
            </a:r>
            <a:endParaRPr lang="en-US" dirty="0"/>
          </a:p>
        </p:txBody>
      </p:sp>
      <p:sp>
        <p:nvSpPr>
          <p:cNvPr id="6" name="Picture Placeholder 5"/>
          <p:cNvSpPr>
            <a:spLocks noGrp="1"/>
          </p:cNvSpPr>
          <p:nvPr>
            <p:ph type="pic" idx="1"/>
          </p:nvPr>
        </p:nvSpPr>
        <p:spPr/>
      </p:sp>
      <p:grpSp>
        <p:nvGrpSpPr>
          <p:cNvPr id="9" name="Group 8"/>
          <p:cNvGrpSpPr/>
          <p:nvPr/>
        </p:nvGrpSpPr>
        <p:grpSpPr>
          <a:xfrm>
            <a:off x="381000" y="990600"/>
            <a:ext cx="8428037" cy="2371725"/>
            <a:chOff x="381000" y="990600"/>
            <a:chExt cx="8428037" cy="2371725"/>
          </a:xfrm>
        </p:grpSpPr>
        <p:pic>
          <p:nvPicPr>
            <p:cNvPr id="2051" name="Picture 3"/>
            <p:cNvPicPr>
              <a:picLocks noChangeAspect="1" noChangeArrowheads="1"/>
            </p:cNvPicPr>
            <p:nvPr/>
          </p:nvPicPr>
          <p:blipFill>
            <a:blip r:embed="rId2" cstate="print"/>
            <a:srcRect/>
            <a:stretch>
              <a:fillRect/>
            </a:stretch>
          </p:blipFill>
          <p:spPr bwMode="auto">
            <a:xfrm>
              <a:off x="381000" y="990600"/>
              <a:ext cx="8428037" cy="2371725"/>
            </a:xfrm>
            <a:prstGeom prst="rect">
              <a:avLst/>
            </a:prstGeom>
            <a:noFill/>
            <a:ln w="9525">
              <a:noFill/>
              <a:miter lim="800000"/>
              <a:headEnd/>
              <a:tailEnd/>
            </a:ln>
            <a:effectLst/>
          </p:spPr>
        </p:pic>
        <p:sp>
          <p:nvSpPr>
            <p:cNvPr id="8" name="TextBox 7"/>
            <p:cNvSpPr txBox="1"/>
            <p:nvPr/>
          </p:nvSpPr>
          <p:spPr>
            <a:xfrm>
              <a:off x="381000" y="990600"/>
              <a:ext cx="314510" cy="400110"/>
            </a:xfrm>
            <a:prstGeom prst="rect">
              <a:avLst/>
            </a:prstGeom>
            <a:noFill/>
          </p:spPr>
          <p:txBody>
            <a:bodyPr wrap="none" rtlCol="0">
              <a:spAutoFit/>
            </a:bodyPr>
            <a:lstStyle/>
            <a:p>
              <a:r>
                <a:rPr lang="en-US" sz="2000" dirty="0" smtClean="0">
                  <a:solidFill>
                    <a:srgbClr val="FF0000"/>
                  </a:solidFill>
                </a:rPr>
                <a:t>1</a:t>
              </a:r>
              <a:endParaRPr lang="en-US" sz="2000" dirty="0">
                <a:solidFill>
                  <a:srgbClr val="FF0000"/>
                </a:solidFil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Data Retrieval</a:t>
            </a:r>
            <a:endParaRPr lang="en-US" dirty="0"/>
          </a:p>
        </p:txBody>
      </p:sp>
      <p:pic>
        <p:nvPicPr>
          <p:cNvPr id="5" name="Picture Placeholder 4" descr="L1000598.JPG"/>
          <p:cNvPicPr>
            <a:picLocks noGrp="1" noChangeAspect="1"/>
          </p:cNvPicPr>
          <p:nvPr>
            <p:ph type="pic" idx="1"/>
          </p:nvPr>
        </p:nvPicPr>
        <p:blipFill>
          <a:blip r:embed="rId2" cstate="print"/>
          <a:srcRect/>
          <a:stretch>
            <a:fillRect/>
          </a:stretch>
        </p:blipFill>
        <p:spPr>
          <a:xfrm>
            <a:off x="152400" y="609600"/>
            <a:ext cx="4379912" cy="3284934"/>
          </a:xfrm>
        </p:spPr>
      </p:pic>
      <p:sp>
        <p:nvSpPr>
          <p:cNvPr id="4" name="Text Placeholder 3"/>
          <p:cNvSpPr>
            <a:spLocks noGrp="1"/>
          </p:cNvSpPr>
          <p:nvPr>
            <p:ph type="body" sz="half" idx="2"/>
          </p:nvPr>
        </p:nvSpPr>
        <p:spPr/>
        <p:txBody>
          <a:bodyPr/>
          <a:lstStyle/>
          <a:p>
            <a:r>
              <a:rPr lang="en-US" dirty="0" smtClean="0"/>
              <a:t>Once you have shut down the instrument, you need to take the SD card from the Data Logger (Figs 1&amp;2) and connect it to your computer for processing.</a:t>
            </a:r>
            <a:endParaRPr lang="en-US" dirty="0"/>
          </a:p>
        </p:txBody>
      </p:sp>
      <p:sp>
        <p:nvSpPr>
          <p:cNvPr id="7" name="TextBox 6"/>
          <p:cNvSpPr txBox="1"/>
          <p:nvPr/>
        </p:nvSpPr>
        <p:spPr>
          <a:xfrm>
            <a:off x="152400" y="609600"/>
            <a:ext cx="314510" cy="400110"/>
          </a:xfrm>
          <a:prstGeom prst="rect">
            <a:avLst/>
          </a:prstGeom>
          <a:noFill/>
        </p:spPr>
        <p:txBody>
          <a:bodyPr wrap="none" rtlCol="0">
            <a:spAutoFit/>
          </a:bodyPr>
          <a:lstStyle/>
          <a:p>
            <a:r>
              <a:rPr lang="en-US" sz="2000" dirty="0" smtClean="0">
                <a:solidFill>
                  <a:srgbClr val="FF0000"/>
                </a:solidFill>
              </a:rPr>
              <a:t>1</a:t>
            </a:r>
            <a:endParaRPr lang="en-US" sz="2000" dirty="0">
              <a:solidFill>
                <a:srgbClr val="FF0000"/>
              </a:solidFill>
            </a:endParaRPr>
          </a:p>
        </p:txBody>
      </p:sp>
      <p:grpSp>
        <p:nvGrpSpPr>
          <p:cNvPr id="9" name="Group 8"/>
          <p:cNvGrpSpPr/>
          <p:nvPr/>
        </p:nvGrpSpPr>
        <p:grpSpPr>
          <a:xfrm>
            <a:off x="4648200" y="609600"/>
            <a:ext cx="4343400" cy="3257550"/>
            <a:chOff x="4648200" y="609600"/>
            <a:chExt cx="4343400" cy="3257550"/>
          </a:xfrm>
        </p:grpSpPr>
        <p:pic>
          <p:nvPicPr>
            <p:cNvPr id="6" name="Picture 5" descr="L1000599.JPG"/>
            <p:cNvPicPr>
              <a:picLocks noChangeAspect="1"/>
            </p:cNvPicPr>
            <p:nvPr/>
          </p:nvPicPr>
          <p:blipFill>
            <a:blip r:embed="rId3" cstate="print"/>
            <a:stretch>
              <a:fillRect/>
            </a:stretch>
          </p:blipFill>
          <p:spPr>
            <a:xfrm>
              <a:off x="4648200" y="609600"/>
              <a:ext cx="4343400" cy="3257550"/>
            </a:xfrm>
            <a:prstGeom prst="rect">
              <a:avLst/>
            </a:prstGeom>
          </p:spPr>
        </p:pic>
        <p:sp>
          <p:nvSpPr>
            <p:cNvPr id="8" name="TextBox 7"/>
            <p:cNvSpPr txBox="1"/>
            <p:nvPr/>
          </p:nvSpPr>
          <p:spPr>
            <a:xfrm>
              <a:off x="4648200" y="609600"/>
              <a:ext cx="314510" cy="400110"/>
            </a:xfrm>
            <a:prstGeom prst="rect">
              <a:avLst/>
            </a:prstGeom>
            <a:noFill/>
          </p:spPr>
          <p:txBody>
            <a:bodyPr wrap="none" rtlCol="0">
              <a:spAutoFit/>
            </a:bodyPr>
            <a:lstStyle/>
            <a:p>
              <a:r>
                <a:rPr lang="en-US" sz="2000" dirty="0" smtClean="0">
                  <a:solidFill>
                    <a:srgbClr val="FF0000"/>
                  </a:solidFill>
                </a:rPr>
                <a:t>2</a:t>
              </a:r>
              <a:endParaRPr lang="en-US" sz="2000" dirty="0">
                <a:solidFill>
                  <a:srgbClr val="FF0000"/>
                </a:solidFill>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5486400" cy="566738"/>
          </a:xfrm>
        </p:spPr>
        <p:txBody>
          <a:bodyPr/>
          <a:lstStyle/>
          <a:p>
            <a:r>
              <a:rPr lang="en-US" dirty="0" smtClean="0"/>
              <a:t>Data Processing</a:t>
            </a:r>
            <a:endParaRPr lang="en-US" dirty="0"/>
          </a:p>
        </p:txBody>
      </p:sp>
      <p:sp>
        <p:nvSpPr>
          <p:cNvPr id="4" name="Text Placeholder 3"/>
          <p:cNvSpPr>
            <a:spLocks noGrp="1"/>
          </p:cNvSpPr>
          <p:nvPr>
            <p:ph type="body" sz="half" idx="2"/>
          </p:nvPr>
        </p:nvSpPr>
        <p:spPr>
          <a:xfrm>
            <a:off x="228600" y="914400"/>
            <a:ext cx="5486400" cy="804862"/>
          </a:xfrm>
        </p:spPr>
        <p:txBody>
          <a:bodyPr/>
          <a:lstStyle/>
          <a:p>
            <a:r>
              <a:rPr lang="en-US" dirty="0" smtClean="0"/>
              <a:t>Data processing can be done using Microsoft Excel with any spatial interpolation software. The steps described here are specific for the “Surfer 9”  software (Golden Software Inc.).</a:t>
            </a:r>
            <a:endParaRPr lang="en-US" dirty="0"/>
          </a:p>
        </p:txBody>
      </p:sp>
      <p:sp>
        <p:nvSpPr>
          <p:cNvPr id="5" name="Title 1"/>
          <p:cNvSpPr txBox="1">
            <a:spLocks/>
          </p:cNvSpPr>
          <p:nvPr/>
        </p:nvSpPr>
        <p:spPr>
          <a:xfrm>
            <a:off x="228600" y="1600200"/>
            <a:ext cx="6400800" cy="566738"/>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schemeClr val="tx1"/>
                </a:solidFill>
                <a:effectLst/>
                <a:uLnTx/>
                <a:uFillTx/>
                <a:latin typeface="+mj-lt"/>
                <a:ea typeface="+mj-ea"/>
                <a:cs typeface="+mj-cs"/>
              </a:rPr>
              <a:t>Step</a:t>
            </a:r>
            <a:r>
              <a:rPr kumimoji="0" lang="en-US" sz="2000" b="1" i="0" u="none" strike="noStrike" kern="1200" cap="none" spc="0" normalizeH="0" noProof="0" dirty="0" smtClean="0">
                <a:ln>
                  <a:noFill/>
                </a:ln>
                <a:solidFill>
                  <a:schemeClr val="tx1"/>
                </a:solidFill>
                <a:effectLst/>
                <a:uLnTx/>
                <a:uFillTx/>
                <a:latin typeface="+mj-lt"/>
                <a:ea typeface="+mj-ea"/>
                <a:cs typeface="+mj-cs"/>
              </a:rPr>
              <a:t> 1: Preparing the d</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ata for processing (Pre-processing)</a:t>
            </a:r>
            <a:endParaRPr kumimoji="0" lang="en-US" sz="2000" b="1" i="0" u="none" strike="noStrike" kern="1200" cap="none" spc="0" normalizeH="0" baseline="0" noProof="0" dirty="0">
              <a:ln>
                <a:noFill/>
              </a:ln>
              <a:solidFill>
                <a:schemeClr val="tx1"/>
              </a:solidFill>
              <a:effectLst/>
              <a:uLnTx/>
              <a:uFillTx/>
              <a:latin typeface="+mj-lt"/>
              <a:ea typeface="+mj-ea"/>
              <a:cs typeface="+mj-cs"/>
            </a:endParaRPr>
          </a:p>
        </p:txBody>
      </p:sp>
      <p:pic>
        <p:nvPicPr>
          <p:cNvPr id="1026" name="Picture 2" descr="G:\DCIM\100LEICA\L1000611.JPG"/>
          <p:cNvPicPr>
            <a:picLocks noChangeAspect="1" noChangeArrowheads="1"/>
          </p:cNvPicPr>
          <p:nvPr/>
        </p:nvPicPr>
        <p:blipFill>
          <a:blip r:embed="rId2" cstate="print"/>
          <a:srcRect l="30303" t="20202" r="20455" b="11616"/>
          <a:stretch>
            <a:fillRect/>
          </a:stretch>
        </p:blipFill>
        <p:spPr bwMode="auto">
          <a:xfrm>
            <a:off x="6477000" y="609600"/>
            <a:ext cx="1981200" cy="2057400"/>
          </a:xfrm>
          <a:prstGeom prst="rect">
            <a:avLst/>
          </a:prstGeom>
          <a:noFill/>
        </p:spPr>
      </p:pic>
      <p:pic>
        <p:nvPicPr>
          <p:cNvPr id="1027" name="Picture 3"/>
          <p:cNvPicPr>
            <a:picLocks noChangeAspect="1" noChangeArrowheads="1"/>
          </p:cNvPicPr>
          <p:nvPr/>
        </p:nvPicPr>
        <p:blipFill>
          <a:blip r:embed="rId3" cstate="print"/>
          <a:srcRect l="1389" r="44444" b="24444"/>
          <a:stretch>
            <a:fillRect/>
          </a:stretch>
        </p:blipFill>
        <p:spPr bwMode="auto">
          <a:xfrm>
            <a:off x="4846320" y="2743200"/>
            <a:ext cx="4297680" cy="3746696"/>
          </a:xfrm>
          <a:prstGeom prst="rect">
            <a:avLst/>
          </a:prstGeom>
          <a:noFill/>
          <a:ln w="9525">
            <a:noFill/>
            <a:miter lim="800000"/>
            <a:headEnd/>
            <a:tailEnd/>
          </a:ln>
        </p:spPr>
      </p:pic>
      <p:sp>
        <p:nvSpPr>
          <p:cNvPr id="8" name="Text Placeholder 3"/>
          <p:cNvSpPr txBox="1">
            <a:spLocks/>
          </p:cNvSpPr>
          <p:nvPr/>
        </p:nvSpPr>
        <p:spPr>
          <a:xfrm>
            <a:off x="304800" y="2209800"/>
            <a:ext cx="4343400" cy="12192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Three aspects:</a:t>
            </a:r>
          </a:p>
          <a:p>
            <a:pPr marL="342900" marR="0" lvl="0" indent="-342900" algn="l" defTabSz="914400" rtl="0" eaLnBrk="1" fontAlgn="auto" latinLnBrk="0" hangingPunct="1">
              <a:lnSpc>
                <a:spcPct val="100000"/>
              </a:lnSpc>
              <a:spcBef>
                <a:spcPct val="20000"/>
              </a:spcBef>
              <a:spcAft>
                <a:spcPts val="0"/>
              </a:spcAft>
              <a:buClrTx/>
              <a:buSzTx/>
              <a:buFont typeface="+mj-lt"/>
              <a:buAutoNum type="alphaLcPeriod"/>
              <a:tabLst/>
              <a:defRPr/>
            </a:pPr>
            <a:r>
              <a:rPr lang="en-US" sz="1400" b="1" dirty="0" smtClean="0"/>
              <a:t>Retrieving/importing data</a:t>
            </a:r>
            <a:r>
              <a:rPr lang="en-US" sz="1400" dirty="0" smtClean="0"/>
              <a:t> </a:t>
            </a:r>
          </a:p>
          <a:p>
            <a:pPr marL="342900" marR="0" lvl="0" indent="-342900" algn="l" defTabSz="914400" rtl="0" eaLnBrk="1" fontAlgn="auto" latinLnBrk="0" hangingPunct="1">
              <a:lnSpc>
                <a:spcPct val="100000"/>
              </a:lnSpc>
              <a:spcBef>
                <a:spcPct val="20000"/>
              </a:spcBef>
              <a:spcAft>
                <a:spcPts val="0"/>
              </a:spcAft>
              <a:buClrTx/>
              <a:buSzTx/>
              <a:buFont typeface="+mj-lt"/>
              <a:buAutoNum type="alphaLcPeriod"/>
              <a:tabLst/>
              <a:defRPr/>
            </a:pPr>
            <a:r>
              <a:rPr kumimoji="0" lang="en-US" sz="1400" b="1" i="0" u="none" strike="noStrike" kern="1200" cap="none" spc="0" normalizeH="0" baseline="0" noProof="0" dirty="0" smtClean="0">
                <a:ln>
                  <a:noFill/>
                </a:ln>
                <a:solidFill>
                  <a:schemeClr val="tx1"/>
                </a:solidFill>
                <a:effectLst/>
                <a:uLnTx/>
                <a:uFillTx/>
                <a:latin typeface="+mn-lt"/>
                <a:ea typeface="+mn-ea"/>
                <a:cs typeface="+mn-cs"/>
              </a:rPr>
              <a:t>Combining and labeling data</a:t>
            </a:r>
          </a:p>
          <a:p>
            <a:pPr marL="342900" marR="0" lvl="0" indent="-342900" algn="l" defTabSz="914400" rtl="0" eaLnBrk="1" fontAlgn="auto" latinLnBrk="0" hangingPunct="1">
              <a:lnSpc>
                <a:spcPct val="100000"/>
              </a:lnSpc>
              <a:spcBef>
                <a:spcPct val="20000"/>
              </a:spcBef>
              <a:spcAft>
                <a:spcPts val="0"/>
              </a:spcAft>
              <a:buClrTx/>
              <a:buSzTx/>
              <a:buFont typeface="+mj-lt"/>
              <a:buAutoNum type="alphaLcPeriod"/>
              <a:tabLst/>
              <a:defRPr/>
            </a:pPr>
            <a:r>
              <a:rPr lang="en-US" sz="1400" b="1" dirty="0" smtClean="0"/>
              <a:t>Removal/exclusion of anomalous data</a:t>
            </a:r>
            <a:endParaRPr kumimoji="0" lang="en-US" sz="1400" b="1" i="0" u="none" strike="noStrike" kern="1200" cap="none" spc="0" normalizeH="0" baseline="0" noProof="0" dirty="0">
              <a:ln>
                <a:noFill/>
              </a:ln>
              <a:solidFill>
                <a:schemeClr val="tx1"/>
              </a:solidFill>
              <a:effectLst/>
              <a:uLnTx/>
              <a:uFillTx/>
              <a:latin typeface="+mn-lt"/>
              <a:ea typeface="+mn-ea"/>
              <a:cs typeface="+mn-cs"/>
            </a:endParaRPr>
          </a:p>
        </p:txBody>
      </p:sp>
      <p:sp>
        <p:nvSpPr>
          <p:cNvPr id="9" name="Text Placeholder 3"/>
          <p:cNvSpPr txBox="1">
            <a:spLocks/>
          </p:cNvSpPr>
          <p:nvPr/>
        </p:nvSpPr>
        <p:spPr>
          <a:xfrm>
            <a:off x="381000" y="3886200"/>
            <a:ext cx="4343400" cy="26670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i="0" u="none" strike="noStrike" kern="1200" cap="none" spc="0" normalizeH="0" baseline="0" noProof="0" dirty="0" smtClean="0">
                <a:ln>
                  <a:noFill/>
                </a:ln>
                <a:solidFill>
                  <a:schemeClr val="tx1"/>
                </a:solidFill>
                <a:effectLst/>
                <a:uLnTx/>
                <a:uFillTx/>
                <a:latin typeface="+mn-lt"/>
                <a:ea typeface="+mn-ea"/>
                <a:cs typeface="+mn-cs"/>
              </a:rPr>
              <a:t>Insert</a:t>
            </a:r>
            <a:r>
              <a:rPr kumimoji="0" lang="en-US" sz="1400" i="0" u="none" strike="noStrike" kern="1200" cap="none" spc="0" normalizeH="0" noProof="0" dirty="0" smtClean="0">
                <a:ln>
                  <a:noFill/>
                </a:ln>
                <a:solidFill>
                  <a:schemeClr val="tx1"/>
                </a:solidFill>
                <a:effectLst/>
                <a:uLnTx/>
                <a:uFillTx/>
                <a:latin typeface="+mn-lt"/>
                <a:ea typeface="+mn-ea"/>
                <a:cs typeface="+mn-cs"/>
              </a:rPr>
              <a:t> SD card into the SD drive on the computer (Fig. 1) and navigate to the data files (if necessary).</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1400" dirty="0" smtClean="0"/>
          </a:p>
          <a:p>
            <a:pPr lvl="0">
              <a:spcBef>
                <a:spcPct val="20000"/>
              </a:spcBef>
            </a:pPr>
            <a:r>
              <a:rPr lang="en-US" sz="1400" dirty="0" smtClean="0"/>
              <a:t>Files names are of the form “VSEC0” plus 3 numbers (e.g. VSEC0</a:t>
            </a:r>
            <a:r>
              <a:rPr lang="en-US" sz="1400" b="1" u="sng" dirty="0" smtClean="0"/>
              <a:t>066</a:t>
            </a:r>
            <a:r>
              <a:rPr lang="en-US" sz="1400" dirty="0" smtClean="0"/>
              <a:t>). The 3 numbers represent the file ID (mentioned in slide 19). Data is stored in the “.</a:t>
            </a:r>
            <a:r>
              <a:rPr lang="en-US" sz="1400" dirty="0" err="1" smtClean="0"/>
              <a:t>dat</a:t>
            </a:r>
            <a:r>
              <a:rPr lang="en-US" sz="1400" dirty="0" smtClean="0"/>
              <a:t>” file format and can be opened directly in Microsoft Excel.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1400" baseline="0" dirty="0" smtClean="0"/>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1400" dirty="0" smtClean="0"/>
              <a:t>One or more data files can be viewed by “</a:t>
            </a:r>
            <a:r>
              <a:rPr lang="en-US" sz="1400" b="1" u="sng" dirty="0" smtClean="0"/>
              <a:t>selecting</a:t>
            </a:r>
            <a:r>
              <a:rPr lang="en-US" sz="1400" dirty="0" smtClean="0"/>
              <a:t>” the files, “</a:t>
            </a:r>
            <a:r>
              <a:rPr lang="en-US" sz="1400" b="1" u="sng" dirty="0" smtClean="0"/>
              <a:t>right click</a:t>
            </a:r>
            <a:r>
              <a:rPr lang="en-US" sz="1400" dirty="0" smtClean="0"/>
              <a:t>” the mouse and selecting “</a:t>
            </a:r>
            <a:r>
              <a:rPr lang="en-US" sz="1400" b="1" u="sng" dirty="0" smtClean="0"/>
              <a:t>open</a:t>
            </a:r>
            <a:r>
              <a:rPr lang="en-US" sz="1400" dirty="0" smtClean="0"/>
              <a:t>” (Figure 2).</a:t>
            </a:r>
            <a:endParaRPr lang="en-US" sz="1400" baseline="0" dirty="0" smtClean="0"/>
          </a:p>
        </p:txBody>
      </p:sp>
      <p:sp>
        <p:nvSpPr>
          <p:cNvPr id="10" name="Title 1"/>
          <p:cNvSpPr txBox="1">
            <a:spLocks/>
          </p:cNvSpPr>
          <p:nvPr/>
        </p:nvSpPr>
        <p:spPr>
          <a:xfrm>
            <a:off x="304800" y="3352800"/>
            <a:ext cx="4114800" cy="53340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schemeClr val="tx1"/>
                </a:solidFill>
                <a:effectLst/>
                <a:uLnTx/>
                <a:uFillTx/>
                <a:latin typeface="+mj-lt"/>
                <a:ea typeface="+mj-ea"/>
                <a:cs typeface="+mj-cs"/>
              </a:rPr>
              <a:t>Step</a:t>
            </a:r>
            <a:r>
              <a:rPr kumimoji="0" lang="en-US" sz="2000" b="1" i="0" u="none" strike="noStrike" kern="1200" cap="none" spc="0" normalizeH="0" noProof="0" dirty="0" smtClean="0">
                <a:ln>
                  <a:noFill/>
                </a:ln>
                <a:solidFill>
                  <a:schemeClr val="tx1"/>
                </a:solidFill>
                <a:effectLst/>
                <a:uLnTx/>
                <a:uFillTx/>
                <a:latin typeface="+mj-lt"/>
                <a:ea typeface="+mj-ea"/>
                <a:cs typeface="+mj-cs"/>
              </a:rPr>
              <a:t> 1a: Retrieving/importing data</a:t>
            </a:r>
            <a:endParaRPr kumimoji="0" lang="en-US" sz="20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r="62500" b="34615"/>
          <a:stretch>
            <a:fillRect/>
          </a:stretch>
        </p:blipFill>
        <p:spPr bwMode="auto">
          <a:xfrm>
            <a:off x="4419600" y="228600"/>
            <a:ext cx="4297680" cy="4683368"/>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r="62500" b="57500"/>
          <a:stretch>
            <a:fillRect/>
          </a:stretch>
        </p:blipFill>
        <p:spPr bwMode="auto">
          <a:xfrm>
            <a:off x="4846320" y="2895600"/>
            <a:ext cx="4297680" cy="3044190"/>
          </a:xfrm>
          <a:prstGeom prst="rect">
            <a:avLst/>
          </a:prstGeom>
          <a:noFill/>
          <a:ln w="9525">
            <a:noFill/>
            <a:miter lim="800000"/>
            <a:headEnd/>
            <a:tailEnd/>
          </a:ln>
        </p:spPr>
      </p:pic>
      <p:sp>
        <p:nvSpPr>
          <p:cNvPr id="7" name="Text Placeholder 3"/>
          <p:cNvSpPr txBox="1">
            <a:spLocks/>
          </p:cNvSpPr>
          <p:nvPr/>
        </p:nvSpPr>
        <p:spPr>
          <a:xfrm>
            <a:off x="0" y="914400"/>
            <a:ext cx="4419600" cy="50292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1400" baseline="0" dirty="0" smtClean="0"/>
              <a:t>We recommend that data be collected as single longitudinal</a:t>
            </a:r>
            <a:r>
              <a:rPr lang="en-US" sz="1400" dirty="0" smtClean="0"/>
              <a:t> </a:t>
            </a:r>
            <a:r>
              <a:rPr lang="en-US" sz="1400" baseline="0" dirty="0" smtClean="0"/>
              <a:t>transects (3 - 4 transects across a two</a:t>
            </a:r>
            <a:r>
              <a:rPr lang="en-US" sz="1400" dirty="0" smtClean="0"/>
              <a:t> lane road) along the area of interest.</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1400" dirty="0" smtClean="0"/>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1400" dirty="0" smtClean="0"/>
              <a:t>During pre-processing, data from all transects should be combined into a single data file. To do this </a:t>
            </a:r>
            <a:r>
              <a:rPr lang="en-US" sz="1400" b="1" u="sng" dirty="0" smtClean="0"/>
              <a:t>copy and paste data for all transects (end to end) into a single Excel sheet</a:t>
            </a:r>
            <a:r>
              <a:rPr lang="en-US" sz="1400" u="sng" dirty="0" smtClean="0"/>
              <a:t>.</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1400" dirty="0" smtClean="0"/>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1400" dirty="0" smtClean="0"/>
              <a:t>The new Excel sheet should also have 5 columns. </a:t>
            </a:r>
            <a:r>
              <a:rPr lang="en-US" sz="1400" b="1" u="sng" dirty="0" smtClean="0"/>
              <a:t>Label</a:t>
            </a:r>
            <a:r>
              <a:rPr lang="en-US" sz="1400" dirty="0" smtClean="0"/>
              <a:t> the columns as: </a:t>
            </a:r>
            <a:r>
              <a:rPr lang="en-US" sz="1400" b="1" u="sng" dirty="0" smtClean="0"/>
              <a:t>X-location, Y-location, EC_SH, EC_DP </a:t>
            </a:r>
            <a:r>
              <a:rPr lang="en-US" sz="1400" dirty="0" smtClean="0"/>
              <a:t>and </a:t>
            </a:r>
            <a:r>
              <a:rPr lang="en-US" sz="1400" b="1" u="sng" dirty="0" smtClean="0"/>
              <a:t>ELEV_ft</a:t>
            </a:r>
            <a:r>
              <a:rPr lang="en-US" sz="1400" dirty="0" smtClean="0"/>
              <a:t>, respectively.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1400" dirty="0" smtClean="0"/>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1400" b="1" dirty="0" smtClean="0"/>
              <a:t>X-</a:t>
            </a:r>
            <a:r>
              <a:rPr lang="en-US" sz="1400" dirty="0" smtClean="0"/>
              <a:t> and </a:t>
            </a:r>
            <a:r>
              <a:rPr lang="en-US" sz="1400" b="1" dirty="0" smtClean="0"/>
              <a:t>Y- location</a:t>
            </a:r>
            <a:r>
              <a:rPr lang="en-US" sz="1400" dirty="0" smtClean="0"/>
              <a:t> are the GIS locations;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1400" b="1" dirty="0" smtClean="0"/>
              <a:t>EC_SH</a:t>
            </a:r>
            <a:r>
              <a:rPr lang="en-US" sz="1400" dirty="0" smtClean="0"/>
              <a:t> and </a:t>
            </a:r>
            <a:r>
              <a:rPr lang="en-US" sz="1400" b="1" dirty="0" smtClean="0"/>
              <a:t>EC_DP</a:t>
            </a:r>
            <a:r>
              <a:rPr lang="en-US" sz="1400" dirty="0" smtClean="0"/>
              <a:t> are electrical conductivity readings to a depth of 2 and 4 feet, respectively;</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1400" b="1" dirty="0" smtClean="0"/>
              <a:t>ELEV_ft</a:t>
            </a:r>
            <a:r>
              <a:rPr lang="en-US" sz="1400" dirty="0" smtClean="0"/>
              <a:t> is the elevation in feet.</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1400" dirty="0" smtClean="0"/>
              <a:t>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1400" dirty="0" smtClean="0"/>
              <a:t>      </a:t>
            </a:r>
            <a:endParaRPr lang="en-US" sz="1400" baseline="0" dirty="0" smtClean="0"/>
          </a:p>
        </p:txBody>
      </p:sp>
      <p:sp>
        <p:nvSpPr>
          <p:cNvPr id="8" name="Title 1"/>
          <p:cNvSpPr txBox="1">
            <a:spLocks/>
          </p:cNvSpPr>
          <p:nvPr/>
        </p:nvSpPr>
        <p:spPr>
          <a:xfrm>
            <a:off x="0" y="304800"/>
            <a:ext cx="4114800" cy="53340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schemeClr val="tx1"/>
                </a:solidFill>
                <a:effectLst/>
                <a:uLnTx/>
                <a:uFillTx/>
                <a:latin typeface="+mj-lt"/>
                <a:ea typeface="+mj-ea"/>
                <a:cs typeface="+mj-cs"/>
              </a:rPr>
              <a:t>Step</a:t>
            </a:r>
            <a:r>
              <a:rPr kumimoji="0" lang="en-US" sz="2000" b="1" i="0" u="none" strike="noStrike" kern="1200" cap="none" spc="0" normalizeH="0" noProof="0" dirty="0" smtClean="0">
                <a:ln>
                  <a:noFill/>
                </a:ln>
                <a:solidFill>
                  <a:schemeClr val="tx1"/>
                </a:solidFill>
                <a:effectLst/>
                <a:uLnTx/>
                <a:uFillTx/>
                <a:latin typeface="+mj-lt"/>
                <a:ea typeface="+mj-ea"/>
                <a:cs typeface="+mj-cs"/>
              </a:rPr>
              <a:t> 1b: Combining and labeling data</a:t>
            </a:r>
            <a:endParaRPr kumimoji="0" lang="en-US" sz="20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5486400" cy="566738"/>
          </a:xfrm>
        </p:spPr>
        <p:txBody>
          <a:bodyPr/>
          <a:lstStyle/>
          <a:p>
            <a:r>
              <a:rPr lang="en-US" dirty="0" smtClean="0"/>
              <a:t>Step 1c: Removal/exclusion of anomalous data</a:t>
            </a:r>
            <a:endParaRPr lang="en-US" dirty="0"/>
          </a:p>
        </p:txBody>
      </p:sp>
      <p:sp>
        <p:nvSpPr>
          <p:cNvPr id="4" name="Text Placeholder 3"/>
          <p:cNvSpPr>
            <a:spLocks noGrp="1"/>
          </p:cNvSpPr>
          <p:nvPr>
            <p:ph type="body" sz="half" idx="2"/>
          </p:nvPr>
        </p:nvSpPr>
        <p:spPr>
          <a:xfrm>
            <a:off x="152400" y="1066800"/>
            <a:ext cx="4495800" cy="5257800"/>
          </a:xfrm>
        </p:spPr>
        <p:txBody>
          <a:bodyPr/>
          <a:lstStyle/>
          <a:p>
            <a:r>
              <a:rPr lang="en-US" dirty="0" smtClean="0"/>
              <a:t>Anomalous data may be in the form of </a:t>
            </a:r>
            <a:r>
              <a:rPr lang="en-US" b="1" u="sng" dirty="0" smtClean="0"/>
              <a:t>zero</a:t>
            </a:r>
            <a:r>
              <a:rPr lang="en-US" dirty="0" smtClean="0"/>
              <a:t> or </a:t>
            </a:r>
            <a:r>
              <a:rPr lang="en-US" b="1" u="sng" dirty="0" smtClean="0"/>
              <a:t>negative</a:t>
            </a:r>
            <a:r>
              <a:rPr lang="en-US" dirty="0" smtClean="0"/>
              <a:t> values. It is recommended that these values be removed.</a:t>
            </a:r>
          </a:p>
          <a:p>
            <a:endParaRPr lang="en-US" dirty="0" smtClean="0"/>
          </a:p>
          <a:p>
            <a:r>
              <a:rPr lang="en-US" dirty="0" smtClean="0"/>
              <a:t>To remove these values:</a:t>
            </a:r>
          </a:p>
          <a:p>
            <a:r>
              <a:rPr lang="en-US" b="1" u="sng" dirty="0" smtClean="0"/>
              <a:t>Select the row(s) </a:t>
            </a:r>
            <a:r>
              <a:rPr lang="en-US" dirty="0" smtClean="0"/>
              <a:t>(hold down on Ctrl key for multiple selections), </a:t>
            </a:r>
            <a:r>
              <a:rPr lang="en-US" b="1" u="sng" dirty="0" smtClean="0"/>
              <a:t>right click </a:t>
            </a:r>
            <a:r>
              <a:rPr lang="en-US" dirty="0" smtClean="0"/>
              <a:t>the mouse and choose </a:t>
            </a:r>
            <a:r>
              <a:rPr lang="en-US" b="1" u="sng" dirty="0" smtClean="0"/>
              <a:t>Delete</a:t>
            </a:r>
          </a:p>
          <a:p>
            <a:endParaRPr lang="en-US" b="1" u="sng" dirty="0" smtClean="0"/>
          </a:p>
          <a:p>
            <a:r>
              <a:rPr lang="en-US" dirty="0" smtClean="0"/>
              <a:t>NB: After removing anomalous data, </a:t>
            </a:r>
            <a:r>
              <a:rPr lang="en-US" b="1" u="sng" dirty="0" smtClean="0"/>
              <a:t>make sure to save</a:t>
            </a:r>
            <a:r>
              <a:rPr lang="en-US" dirty="0" smtClean="0"/>
              <a:t> the combined as an Excel </a:t>
            </a:r>
            <a:r>
              <a:rPr lang="en-US" b="1" u="sng" dirty="0" smtClean="0"/>
              <a:t>(.</a:t>
            </a:r>
            <a:r>
              <a:rPr lang="en-US" b="1" u="sng" dirty="0" err="1" smtClean="0"/>
              <a:t>xls</a:t>
            </a:r>
            <a:r>
              <a:rPr lang="en-US" b="1" u="sng" dirty="0" smtClean="0"/>
              <a:t> </a:t>
            </a:r>
            <a:r>
              <a:rPr lang="en-US" dirty="0" smtClean="0"/>
              <a:t>or </a:t>
            </a:r>
            <a:r>
              <a:rPr lang="en-US" b="1" u="sng" dirty="0" smtClean="0"/>
              <a:t>.</a:t>
            </a:r>
            <a:r>
              <a:rPr lang="en-US" b="1" u="sng" dirty="0" err="1" smtClean="0"/>
              <a:t>xlsx</a:t>
            </a:r>
            <a:r>
              <a:rPr lang="en-US" dirty="0" smtClean="0"/>
              <a:t>) file, </a:t>
            </a:r>
            <a:r>
              <a:rPr lang="en-US" b="1" dirty="0" smtClean="0"/>
              <a:t>not .</a:t>
            </a:r>
            <a:r>
              <a:rPr lang="en-US" b="1" dirty="0" err="1" smtClean="0"/>
              <a:t>dat</a:t>
            </a:r>
            <a:endParaRPr lang="en-US" b="1" dirty="0" smtClean="0"/>
          </a:p>
          <a:p>
            <a:endParaRPr lang="en-US" b="1" u="sng" dirty="0" smtClean="0"/>
          </a:p>
          <a:p>
            <a:endParaRPr lang="en-US" b="1" u="sng" dirty="0" smtClean="0"/>
          </a:p>
          <a:p>
            <a:endParaRPr lang="en-US" b="1" u="sng" dirty="0" smtClean="0"/>
          </a:p>
          <a:p>
            <a:endParaRPr lang="en-US" b="1" u="sng" dirty="0" smtClean="0"/>
          </a:p>
          <a:p>
            <a:endParaRPr lang="en-US" b="1" u="sng" dirty="0" smtClean="0"/>
          </a:p>
          <a:p>
            <a:r>
              <a:rPr lang="en-US" b="1" u="sng" dirty="0" smtClean="0"/>
              <a:t>CONGRATS YOUR DATA IS READY TO BE PROCESSED!!!</a:t>
            </a:r>
            <a:endParaRPr lang="en-US" b="1" u="sng" dirty="0"/>
          </a:p>
        </p:txBody>
      </p:sp>
      <p:pic>
        <p:nvPicPr>
          <p:cNvPr id="4099" name="Picture 3"/>
          <p:cNvPicPr>
            <a:picLocks noChangeAspect="1" noChangeArrowheads="1"/>
          </p:cNvPicPr>
          <p:nvPr/>
        </p:nvPicPr>
        <p:blipFill>
          <a:blip r:embed="rId2" cstate="print"/>
          <a:srcRect t="43590" r="72222" b="8974"/>
          <a:stretch>
            <a:fillRect/>
          </a:stretch>
        </p:blipFill>
        <p:spPr bwMode="auto">
          <a:xfrm>
            <a:off x="5410200" y="381000"/>
            <a:ext cx="2641600" cy="2819400"/>
          </a:xfrm>
          <a:prstGeom prst="rect">
            <a:avLst/>
          </a:prstGeom>
          <a:noFill/>
          <a:ln w="9525">
            <a:noFill/>
            <a:miter lim="800000"/>
            <a:headEnd/>
            <a:tailEnd/>
          </a:ln>
        </p:spPr>
      </p:pic>
      <p:pic>
        <p:nvPicPr>
          <p:cNvPr id="7" name="Picture 3"/>
          <p:cNvPicPr>
            <a:picLocks noChangeAspect="1" noChangeArrowheads="1"/>
          </p:cNvPicPr>
          <p:nvPr/>
        </p:nvPicPr>
        <p:blipFill>
          <a:blip r:embed="rId3" cstate="print"/>
          <a:srcRect l="29167" t="17778" r="22222" b="28889"/>
          <a:stretch>
            <a:fillRect/>
          </a:stretch>
        </p:blipFill>
        <p:spPr bwMode="auto">
          <a:xfrm>
            <a:off x="4846320" y="3200400"/>
            <a:ext cx="4297680" cy="2946981"/>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85800"/>
            <a:ext cx="4572000" cy="566738"/>
          </a:xfrm>
        </p:spPr>
        <p:txBody>
          <a:bodyPr/>
          <a:lstStyle/>
          <a:p>
            <a:r>
              <a:rPr lang="en-US" dirty="0" smtClean="0"/>
              <a:t>Step 2: Data processing/analysis</a:t>
            </a:r>
            <a:endParaRPr lang="en-US" dirty="0"/>
          </a:p>
        </p:txBody>
      </p:sp>
      <p:sp>
        <p:nvSpPr>
          <p:cNvPr id="4" name="Text Placeholder 3"/>
          <p:cNvSpPr>
            <a:spLocks noGrp="1"/>
          </p:cNvSpPr>
          <p:nvPr>
            <p:ph type="body" sz="half" idx="2"/>
          </p:nvPr>
        </p:nvSpPr>
        <p:spPr>
          <a:xfrm>
            <a:off x="152400" y="1447800"/>
            <a:ext cx="4800600" cy="3505200"/>
          </a:xfrm>
        </p:spPr>
        <p:txBody>
          <a:bodyPr/>
          <a:lstStyle/>
          <a:p>
            <a:r>
              <a:rPr lang="en-US" dirty="0" smtClean="0"/>
              <a:t>The objective of data processing is to obtain an insight into how soil EC vary spatially. Any spatial analysis software can be used for processing and data analysis. </a:t>
            </a:r>
          </a:p>
          <a:p>
            <a:endParaRPr lang="en-US" dirty="0" smtClean="0"/>
          </a:p>
          <a:p>
            <a:r>
              <a:rPr lang="en-US" dirty="0" smtClean="0"/>
              <a:t>Here,  we describe data processing using the Surfer 9 software. </a:t>
            </a:r>
          </a:p>
          <a:p>
            <a:r>
              <a:rPr lang="en-US" dirty="0" smtClean="0"/>
              <a:t>Two types of maps are typically required. A </a:t>
            </a:r>
            <a:r>
              <a:rPr lang="en-US" b="1" u="sng" dirty="0" smtClean="0"/>
              <a:t>post map </a:t>
            </a:r>
            <a:r>
              <a:rPr lang="en-US" dirty="0" smtClean="0"/>
              <a:t> (which shows the location of data points across the study area) and a </a:t>
            </a:r>
            <a:r>
              <a:rPr lang="en-US" b="1" u="sng" dirty="0" smtClean="0"/>
              <a:t>contour map</a:t>
            </a:r>
            <a:r>
              <a:rPr lang="en-US" dirty="0" smtClean="0"/>
              <a:t> (which shows areas of different electrical conductivity).</a:t>
            </a:r>
          </a:p>
          <a:p>
            <a:endParaRPr lang="en-US" b="1" u="sng" dirty="0" smtClean="0"/>
          </a:p>
          <a:p>
            <a:endParaRPr lang="en-US" b="1" u="sng" dirty="0" smtClean="0"/>
          </a:p>
        </p:txBody>
      </p:sp>
      <p:pic>
        <p:nvPicPr>
          <p:cNvPr id="5122" name="Picture 2"/>
          <p:cNvPicPr>
            <a:picLocks noChangeAspect="1" noChangeArrowheads="1"/>
          </p:cNvPicPr>
          <p:nvPr/>
        </p:nvPicPr>
        <p:blipFill>
          <a:blip r:embed="rId2" cstate="print"/>
          <a:srcRect t="26666" r="70833"/>
          <a:stretch>
            <a:fillRect/>
          </a:stretch>
        </p:blipFill>
        <p:spPr bwMode="auto">
          <a:xfrm>
            <a:off x="5181600" y="1066800"/>
            <a:ext cx="3108960" cy="4885502"/>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5486400" cy="566738"/>
          </a:xfrm>
        </p:spPr>
        <p:txBody>
          <a:bodyPr/>
          <a:lstStyle/>
          <a:p>
            <a:r>
              <a:rPr lang="en-US" dirty="0" smtClean="0"/>
              <a:t>Creating a post map</a:t>
            </a:r>
            <a:endParaRPr lang="en-US" dirty="0"/>
          </a:p>
        </p:txBody>
      </p:sp>
      <p:sp>
        <p:nvSpPr>
          <p:cNvPr id="4" name="Text Placeholder 3"/>
          <p:cNvSpPr>
            <a:spLocks noGrp="1"/>
          </p:cNvSpPr>
          <p:nvPr>
            <p:ph type="body" sz="half" idx="2"/>
          </p:nvPr>
        </p:nvSpPr>
        <p:spPr>
          <a:xfrm>
            <a:off x="152400" y="1524000"/>
            <a:ext cx="3352800" cy="4038600"/>
          </a:xfrm>
        </p:spPr>
        <p:txBody>
          <a:bodyPr/>
          <a:lstStyle/>
          <a:p>
            <a:r>
              <a:rPr lang="en-US" b="1" u="sng" dirty="0" smtClean="0"/>
              <a:t>Open</a:t>
            </a:r>
            <a:r>
              <a:rPr lang="en-US" dirty="0" smtClean="0"/>
              <a:t> Surfer 9</a:t>
            </a:r>
          </a:p>
          <a:p>
            <a:endParaRPr lang="en-US" dirty="0" smtClean="0"/>
          </a:p>
          <a:p>
            <a:r>
              <a:rPr lang="en-US" dirty="0" smtClean="0"/>
              <a:t>Click </a:t>
            </a:r>
            <a:r>
              <a:rPr lang="en-US" b="1" u="sng" dirty="0" smtClean="0"/>
              <a:t>Map</a:t>
            </a:r>
            <a:r>
              <a:rPr lang="en-US" dirty="0" smtClean="0"/>
              <a:t> &gt;&gt; </a:t>
            </a:r>
            <a:r>
              <a:rPr lang="en-US" b="1" u="sng" dirty="0" smtClean="0"/>
              <a:t>New</a:t>
            </a:r>
            <a:r>
              <a:rPr lang="en-US" dirty="0" smtClean="0"/>
              <a:t> &gt;&gt; </a:t>
            </a:r>
            <a:r>
              <a:rPr lang="en-US" b="1" u="sng" dirty="0" smtClean="0"/>
              <a:t>Post Map</a:t>
            </a:r>
          </a:p>
          <a:p>
            <a:endParaRPr lang="en-US" dirty="0" smtClean="0"/>
          </a:p>
          <a:p>
            <a:r>
              <a:rPr lang="en-US" b="1" u="sng" dirty="0" smtClean="0"/>
              <a:t>Select appropriate file </a:t>
            </a:r>
            <a:r>
              <a:rPr lang="en-US" dirty="0" smtClean="0"/>
              <a:t>– here the appropriate file refers to the saved Excel file from </a:t>
            </a:r>
            <a:r>
              <a:rPr lang="en-US" b="1" dirty="0" smtClean="0"/>
              <a:t>Slide 25</a:t>
            </a:r>
            <a:r>
              <a:rPr lang="en-US" dirty="0" smtClean="0"/>
              <a:t>.</a:t>
            </a:r>
          </a:p>
          <a:p>
            <a:endParaRPr lang="en-US" dirty="0" smtClean="0"/>
          </a:p>
          <a:p>
            <a:r>
              <a:rPr lang="en-US" dirty="0" smtClean="0"/>
              <a:t>Great your post map should show up as a series of points along different transects.</a:t>
            </a:r>
            <a:endParaRPr lang="en-US" dirty="0"/>
          </a:p>
        </p:txBody>
      </p:sp>
      <p:pic>
        <p:nvPicPr>
          <p:cNvPr id="7" name="Picture 3"/>
          <p:cNvPicPr>
            <a:picLocks noChangeAspect="1" noChangeArrowheads="1"/>
          </p:cNvPicPr>
          <p:nvPr/>
        </p:nvPicPr>
        <p:blipFill>
          <a:blip r:embed="rId2" cstate="print"/>
          <a:srcRect l="16649" r="54167" b="62222"/>
          <a:stretch>
            <a:fillRect/>
          </a:stretch>
        </p:blipFill>
        <p:spPr bwMode="auto">
          <a:xfrm>
            <a:off x="3505200" y="152400"/>
            <a:ext cx="2938629" cy="2377440"/>
          </a:xfrm>
          <a:prstGeom prst="rect">
            <a:avLst/>
          </a:prstGeom>
          <a:noFill/>
          <a:ln w="9525">
            <a:noFill/>
            <a:miter lim="800000"/>
            <a:headEnd/>
            <a:tailEnd/>
          </a:ln>
        </p:spPr>
      </p:pic>
      <p:pic>
        <p:nvPicPr>
          <p:cNvPr id="6146" name="Picture 2"/>
          <p:cNvPicPr>
            <a:picLocks noChangeAspect="1" noChangeArrowheads="1"/>
          </p:cNvPicPr>
          <p:nvPr/>
        </p:nvPicPr>
        <p:blipFill>
          <a:blip r:embed="rId3" cstate="print"/>
          <a:srcRect l="27778" t="15556" r="27778" b="20000"/>
          <a:stretch>
            <a:fillRect/>
          </a:stretch>
        </p:blipFill>
        <p:spPr bwMode="auto">
          <a:xfrm>
            <a:off x="4876800" y="1295400"/>
            <a:ext cx="3749040" cy="3397575"/>
          </a:xfrm>
          <a:prstGeom prst="rect">
            <a:avLst/>
          </a:prstGeom>
          <a:noFill/>
          <a:ln w="9525">
            <a:noFill/>
            <a:miter lim="800000"/>
            <a:headEnd/>
            <a:tailEnd/>
          </a:ln>
        </p:spPr>
      </p:pic>
      <p:pic>
        <p:nvPicPr>
          <p:cNvPr id="6148" name="Picture 4"/>
          <p:cNvPicPr>
            <a:picLocks noChangeAspect="1" noChangeArrowheads="1"/>
          </p:cNvPicPr>
          <p:nvPr/>
        </p:nvPicPr>
        <p:blipFill>
          <a:blip r:embed="rId4" cstate="print"/>
          <a:srcRect r="18056" b="17544"/>
          <a:stretch>
            <a:fillRect/>
          </a:stretch>
        </p:blipFill>
        <p:spPr bwMode="auto">
          <a:xfrm>
            <a:off x="4648200" y="2667000"/>
            <a:ext cx="4495800" cy="358140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5486400" cy="566738"/>
          </a:xfrm>
        </p:spPr>
        <p:txBody>
          <a:bodyPr/>
          <a:lstStyle/>
          <a:p>
            <a:r>
              <a:rPr lang="en-US" dirty="0" smtClean="0"/>
              <a:t>Creating a contour map</a:t>
            </a:r>
            <a:endParaRPr lang="en-US" dirty="0"/>
          </a:p>
        </p:txBody>
      </p:sp>
      <p:sp>
        <p:nvSpPr>
          <p:cNvPr id="4" name="Text Placeholder 3"/>
          <p:cNvSpPr>
            <a:spLocks noGrp="1"/>
          </p:cNvSpPr>
          <p:nvPr>
            <p:ph type="body" sz="half" idx="2"/>
          </p:nvPr>
        </p:nvSpPr>
        <p:spPr>
          <a:xfrm>
            <a:off x="152400" y="1143000"/>
            <a:ext cx="4038600" cy="5486400"/>
          </a:xfrm>
        </p:spPr>
        <p:txBody>
          <a:bodyPr/>
          <a:lstStyle/>
          <a:p>
            <a:r>
              <a:rPr lang="en-US" dirty="0" smtClean="0"/>
              <a:t>Click </a:t>
            </a:r>
            <a:r>
              <a:rPr lang="en-US" b="1" u="sng" dirty="0" smtClean="0"/>
              <a:t>Grid</a:t>
            </a:r>
            <a:r>
              <a:rPr lang="en-US" dirty="0" smtClean="0"/>
              <a:t> &gt;&gt; </a:t>
            </a:r>
            <a:r>
              <a:rPr lang="en-US" b="1" u="sng" dirty="0" smtClean="0"/>
              <a:t>Data</a:t>
            </a:r>
          </a:p>
          <a:p>
            <a:endParaRPr lang="en-US" dirty="0" smtClean="0"/>
          </a:p>
          <a:p>
            <a:r>
              <a:rPr lang="en-US" b="1" u="sng" dirty="0" smtClean="0"/>
              <a:t>Select</a:t>
            </a:r>
            <a:r>
              <a:rPr lang="en-US" dirty="0" smtClean="0"/>
              <a:t> appropriate data (see Slide 25)</a:t>
            </a:r>
          </a:p>
          <a:p>
            <a:endParaRPr lang="en-US" dirty="0" smtClean="0"/>
          </a:p>
          <a:p>
            <a:r>
              <a:rPr lang="en-US" dirty="0" smtClean="0"/>
              <a:t>In the “Grid Data” window check to ensure the following matches:</a:t>
            </a:r>
          </a:p>
          <a:p>
            <a:endParaRPr lang="en-US" dirty="0" smtClean="0"/>
          </a:p>
          <a:p>
            <a:r>
              <a:rPr lang="en-US" b="1" dirty="0" smtClean="0"/>
              <a:t>X:</a:t>
            </a:r>
            <a:r>
              <a:rPr lang="en-US" dirty="0" smtClean="0"/>
              <a:t>  X-location</a:t>
            </a:r>
          </a:p>
          <a:p>
            <a:r>
              <a:rPr lang="en-US" b="1" dirty="0" smtClean="0"/>
              <a:t>Y:</a:t>
            </a:r>
            <a:r>
              <a:rPr lang="en-US" dirty="0" smtClean="0"/>
              <a:t> Y-location</a:t>
            </a:r>
          </a:p>
          <a:p>
            <a:r>
              <a:rPr lang="en-US" b="1" dirty="0" smtClean="0"/>
              <a:t>Z:</a:t>
            </a:r>
            <a:r>
              <a:rPr lang="en-US" dirty="0" smtClean="0"/>
              <a:t> EC_SH (if interested in 0-2ft depth) or EC_DP (otherwise)</a:t>
            </a:r>
          </a:p>
          <a:p>
            <a:endParaRPr lang="en-US" dirty="0" smtClean="0"/>
          </a:p>
          <a:p>
            <a:r>
              <a:rPr lang="en-US" b="1" dirty="0" smtClean="0"/>
              <a:t>Gridding Method</a:t>
            </a:r>
            <a:r>
              <a:rPr lang="en-US" dirty="0" smtClean="0"/>
              <a:t> should be “Inverse Distance to a Power”   </a:t>
            </a:r>
          </a:p>
          <a:p>
            <a:endParaRPr lang="en-US" dirty="0" smtClean="0"/>
          </a:p>
          <a:p>
            <a:r>
              <a:rPr lang="en-US" dirty="0" smtClean="0"/>
              <a:t>Changing the </a:t>
            </a:r>
            <a:r>
              <a:rPr lang="en-US" b="1" dirty="0" smtClean="0"/>
              <a:t>Output Grid File </a:t>
            </a:r>
            <a:r>
              <a:rPr lang="en-US" dirty="0" smtClean="0"/>
              <a:t>name is optional. The default is usually the name of the input excel file. </a:t>
            </a:r>
          </a:p>
          <a:p>
            <a:endParaRPr lang="en-US" dirty="0" smtClean="0"/>
          </a:p>
          <a:p>
            <a:r>
              <a:rPr lang="en-US" dirty="0" smtClean="0"/>
              <a:t>Click </a:t>
            </a:r>
            <a:r>
              <a:rPr lang="en-US" b="1" u="sng" dirty="0" smtClean="0"/>
              <a:t>OK</a:t>
            </a:r>
            <a:endParaRPr lang="en-US" b="1" u="sng" dirty="0"/>
          </a:p>
        </p:txBody>
      </p:sp>
      <p:pic>
        <p:nvPicPr>
          <p:cNvPr id="7170" name="Picture 2"/>
          <p:cNvPicPr>
            <a:picLocks noChangeAspect="1" noChangeArrowheads="1"/>
          </p:cNvPicPr>
          <p:nvPr/>
        </p:nvPicPr>
        <p:blipFill>
          <a:blip r:embed="rId2" cstate="print"/>
          <a:srcRect l="15766" r="70833" b="46667"/>
          <a:stretch>
            <a:fillRect/>
          </a:stretch>
        </p:blipFill>
        <p:spPr bwMode="auto">
          <a:xfrm>
            <a:off x="4267200" y="457200"/>
            <a:ext cx="1554480" cy="3866609"/>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l="27778" t="15556" r="27778" b="20000"/>
          <a:stretch>
            <a:fillRect/>
          </a:stretch>
        </p:blipFill>
        <p:spPr bwMode="auto">
          <a:xfrm>
            <a:off x="4572000" y="1676400"/>
            <a:ext cx="3931920" cy="3563311"/>
          </a:xfrm>
          <a:prstGeom prst="rect">
            <a:avLst/>
          </a:prstGeom>
          <a:noFill/>
          <a:ln w="9525">
            <a:noFill/>
            <a:miter lim="800000"/>
            <a:headEnd/>
            <a:tailEnd/>
          </a:ln>
        </p:spPr>
      </p:pic>
      <p:pic>
        <p:nvPicPr>
          <p:cNvPr id="7172" name="Picture 4"/>
          <p:cNvPicPr>
            <a:picLocks noChangeAspect="1" noChangeArrowheads="1"/>
          </p:cNvPicPr>
          <p:nvPr/>
        </p:nvPicPr>
        <p:blipFill>
          <a:blip r:embed="rId4" cstate="print"/>
          <a:srcRect l="31945" t="26667" r="31944" b="28889"/>
          <a:stretch>
            <a:fillRect/>
          </a:stretch>
        </p:blipFill>
        <p:spPr bwMode="auto">
          <a:xfrm>
            <a:off x="5577840" y="4114808"/>
            <a:ext cx="3566160" cy="2743192"/>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cstate="print"/>
          <a:srcRect l="18664" r="54533" b="48889"/>
          <a:stretch>
            <a:fillRect/>
          </a:stretch>
        </p:blipFill>
        <p:spPr bwMode="auto">
          <a:xfrm>
            <a:off x="3733800" y="381000"/>
            <a:ext cx="3352800" cy="3995928"/>
          </a:xfrm>
          <a:prstGeom prst="rect">
            <a:avLst/>
          </a:prstGeom>
          <a:noFill/>
          <a:ln w="9525">
            <a:noFill/>
            <a:miter lim="800000"/>
            <a:headEnd/>
            <a:tailEnd/>
          </a:ln>
        </p:spPr>
      </p:pic>
      <p:pic>
        <p:nvPicPr>
          <p:cNvPr id="8196" name="Picture 4"/>
          <p:cNvPicPr>
            <a:picLocks noChangeAspect="1" noChangeArrowheads="1"/>
          </p:cNvPicPr>
          <p:nvPr/>
        </p:nvPicPr>
        <p:blipFill>
          <a:blip r:embed="rId3" cstate="print"/>
          <a:srcRect l="27778" t="16766" r="27778" b="17778"/>
          <a:stretch>
            <a:fillRect/>
          </a:stretch>
        </p:blipFill>
        <p:spPr bwMode="auto">
          <a:xfrm>
            <a:off x="4663440" y="1905000"/>
            <a:ext cx="4480560" cy="4124314"/>
          </a:xfrm>
          <a:prstGeom prst="rect">
            <a:avLst/>
          </a:prstGeom>
          <a:noFill/>
          <a:ln w="9525">
            <a:noFill/>
            <a:miter lim="800000"/>
            <a:headEnd/>
            <a:tailEnd/>
          </a:ln>
        </p:spPr>
      </p:pic>
      <p:sp>
        <p:nvSpPr>
          <p:cNvPr id="8" name="Title 1"/>
          <p:cNvSpPr txBox="1">
            <a:spLocks/>
          </p:cNvSpPr>
          <p:nvPr/>
        </p:nvSpPr>
        <p:spPr>
          <a:xfrm>
            <a:off x="152400" y="457200"/>
            <a:ext cx="5486400" cy="566738"/>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schemeClr val="tx1"/>
                </a:solidFill>
                <a:effectLst/>
                <a:uLnTx/>
                <a:uFillTx/>
                <a:latin typeface="+mj-lt"/>
                <a:ea typeface="+mj-ea"/>
                <a:cs typeface="+mj-cs"/>
              </a:rPr>
              <a:t>Creating a contour map (cont’d)</a:t>
            </a:r>
            <a:endParaRPr kumimoji="0" lang="en-US" sz="2000" b="1" i="0" u="none" strike="noStrike" kern="1200" cap="none" spc="0" normalizeH="0" baseline="0" noProof="0" dirty="0">
              <a:ln>
                <a:noFill/>
              </a:ln>
              <a:solidFill>
                <a:schemeClr val="tx1"/>
              </a:solidFill>
              <a:effectLst/>
              <a:uLnTx/>
              <a:uFillTx/>
              <a:latin typeface="+mj-lt"/>
              <a:ea typeface="+mj-ea"/>
              <a:cs typeface="+mj-cs"/>
            </a:endParaRPr>
          </a:p>
        </p:txBody>
      </p:sp>
      <p:sp>
        <p:nvSpPr>
          <p:cNvPr id="9" name="Text Placeholder 3"/>
          <p:cNvSpPr txBox="1">
            <a:spLocks/>
          </p:cNvSpPr>
          <p:nvPr/>
        </p:nvSpPr>
        <p:spPr>
          <a:xfrm>
            <a:off x="152400" y="1143000"/>
            <a:ext cx="4038600" cy="3886200"/>
          </a:xfrm>
          <a:prstGeom prst="rect">
            <a:avLst/>
          </a:prstGeom>
        </p:spPr>
        <p:txBody>
          <a:bodyPr vert="horz" lIns="91440" tIns="45720" rIns="91440" bIns="45720" rtlCol="0">
            <a:normAutofit lnSpcReduction="10000"/>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Click </a:t>
            </a:r>
            <a:r>
              <a:rPr kumimoji="0" lang="en-US" sz="1400" b="1" i="0" u="sng" strike="noStrike" kern="1200" cap="none" spc="0" normalizeH="0" baseline="0" noProof="0" dirty="0" smtClean="0">
                <a:ln>
                  <a:noFill/>
                </a:ln>
                <a:solidFill>
                  <a:schemeClr val="tx1"/>
                </a:solidFill>
                <a:effectLst/>
                <a:uLnTx/>
                <a:uFillTx/>
                <a:latin typeface="+mn-lt"/>
                <a:ea typeface="+mn-ea"/>
                <a:cs typeface="+mn-cs"/>
              </a:rPr>
              <a:t>Map</a:t>
            </a:r>
            <a:r>
              <a:rPr kumimoji="0" lang="en-US" sz="1400" b="0" i="0" u="none" strike="noStrike" kern="1200" cap="none" spc="0" normalizeH="0" baseline="0" noProof="0" dirty="0" smtClean="0">
                <a:ln>
                  <a:noFill/>
                </a:ln>
                <a:solidFill>
                  <a:schemeClr val="tx1"/>
                </a:solidFill>
                <a:effectLst/>
                <a:uLnTx/>
                <a:uFillTx/>
                <a:latin typeface="+mn-lt"/>
                <a:ea typeface="+mn-ea"/>
                <a:cs typeface="+mn-cs"/>
              </a:rPr>
              <a:t> &gt;&gt; </a:t>
            </a:r>
            <a:r>
              <a:rPr kumimoji="0" lang="en-US" sz="1400" b="1" i="0" u="sng" strike="noStrike" kern="1200" cap="none" spc="0" normalizeH="0" baseline="0" noProof="0" dirty="0" smtClean="0">
                <a:ln>
                  <a:noFill/>
                </a:ln>
                <a:solidFill>
                  <a:schemeClr val="tx1"/>
                </a:solidFill>
                <a:effectLst/>
                <a:uLnTx/>
                <a:uFillTx/>
                <a:latin typeface="+mn-lt"/>
                <a:ea typeface="+mn-ea"/>
                <a:cs typeface="+mn-cs"/>
              </a:rPr>
              <a:t>Add</a:t>
            </a:r>
            <a:r>
              <a:rPr kumimoji="0" lang="en-US" sz="1400" i="0" strike="noStrike" kern="1200" cap="none" spc="0" normalizeH="0" baseline="0" noProof="0" dirty="0" smtClean="0">
                <a:ln>
                  <a:noFill/>
                </a:ln>
                <a:solidFill>
                  <a:schemeClr val="tx1"/>
                </a:solidFill>
                <a:effectLst/>
                <a:uLnTx/>
                <a:uFillTx/>
                <a:latin typeface="+mn-lt"/>
                <a:ea typeface="+mn-ea"/>
                <a:cs typeface="+mn-cs"/>
              </a:rPr>
              <a:t> &gt;&gt; </a:t>
            </a:r>
            <a:r>
              <a:rPr kumimoji="0" lang="en-US" sz="1400" b="1" i="0" u="sng" strike="noStrike" kern="1200" cap="none" spc="0" normalizeH="0" baseline="0" noProof="0" dirty="0" smtClean="0">
                <a:ln>
                  <a:noFill/>
                </a:ln>
                <a:solidFill>
                  <a:schemeClr val="tx1"/>
                </a:solidFill>
                <a:effectLst/>
                <a:uLnTx/>
                <a:uFillTx/>
                <a:latin typeface="+mn-lt"/>
                <a:ea typeface="+mn-ea"/>
                <a:cs typeface="+mn-cs"/>
              </a:rPr>
              <a:t>Contour Layer</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4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400" b="1" i="0" u="sng"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1400" b="1" u="sng" dirty="0" smtClean="0"/>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400" b="1" i="0" u="sng"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1400" b="1" u="sng" dirty="0" smtClean="0"/>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400" b="1" i="0" u="sng"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1400" b="1" u="sng" dirty="0" smtClean="0"/>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400" b="1" i="0" u="sng"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1400" b="1" u="sng" dirty="0" smtClean="0"/>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400" b="1" i="0" u="sng"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1400" b="1" u="sng" dirty="0" smtClean="0"/>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400" b="1" i="0" u="sng"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1400" b="1" u="sng" dirty="0" smtClean="0"/>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1" i="0" u="sng" strike="noStrike" kern="1200" cap="none" spc="0" normalizeH="0" baseline="0" noProof="0" dirty="0" smtClean="0">
                <a:ln>
                  <a:noFill/>
                </a:ln>
                <a:solidFill>
                  <a:schemeClr val="tx1"/>
                </a:solidFill>
                <a:effectLst/>
                <a:uLnTx/>
                <a:uFillTx/>
                <a:latin typeface="+mn-lt"/>
                <a:ea typeface="+mn-ea"/>
                <a:cs typeface="+mn-cs"/>
              </a:rPr>
              <a:t>Select</a:t>
            </a:r>
            <a:r>
              <a:rPr kumimoji="0" lang="en-US" sz="1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400" b="0" i="0" u="none" strike="noStrike" kern="1200" cap="none" spc="0" normalizeH="0" noProof="0" dirty="0" smtClean="0">
                <a:ln>
                  <a:noFill/>
                </a:ln>
                <a:solidFill>
                  <a:schemeClr val="tx1"/>
                </a:solidFill>
                <a:effectLst/>
                <a:uLnTx/>
                <a:uFillTx/>
                <a:latin typeface="+mn-lt"/>
                <a:ea typeface="+mn-ea"/>
                <a:cs typeface="+mn-cs"/>
              </a:rPr>
              <a:t> grid (from Slide 28)</a:t>
            </a:r>
            <a:endParaRPr kumimoji="0" lang="en-US" sz="14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4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400" b="1" i="0" u="sng"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200" dirty="0" smtClean="0"/>
              <a:t>Conductivity Maps</a:t>
            </a:r>
            <a:endParaRPr lang="en-US" sz="3200" dirty="0"/>
          </a:p>
        </p:txBody>
      </p:sp>
      <p:sp>
        <p:nvSpPr>
          <p:cNvPr id="3" name="Content Placeholder 2"/>
          <p:cNvSpPr>
            <a:spLocks noGrp="1"/>
          </p:cNvSpPr>
          <p:nvPr>
            <p:ph idx="1"/>
          </p:nvPr>
        </p:nvSpPr>
        <p:spPr/>
        <p:txBody>
          <a:bodyPr/>
          <a:lstStyle/>
          <a:p>
            <a:endParaRPr lang="en-US" dirty="0"/>
          </a:p>
        </p:txBody>
      </p:sp>
      <p:sp>
        <p:nvSpPr>
          <p:cNvPr id="7" name="Text Placeholder 6"/>
          <p:cNvSpPr>
            <a:spLocks noGrp="1"/>
          </p:cNvSpPr>
          <p:nvPr>
            <p:ph type="body" sz="half" idx="2"/>
          </p:nvPr>
        </p:nvSpPr>
        <p:spPr/>
        <p:txBody>
          <a:bodyPr>
            <a:normAutofit/>
          </a:bodyPr>
          <a:lstStyle/>
          <a:p>
            <a:r>
              <a:rPr lang="en-US" sz="2400" dirty="0" smtClean="0"/>
              <a:t>The final product will be a map like the one shown here that gives the shallow (0-2 ft) and deep (0-4 ft) conductivity of a site.</a:t>
            </a:r>
            <a:endParaRPr lang="en-US" sz="2400" dirty="0"/>
          </a:p>
        </p:txBody>
      </p:sp>
      <p:sp>
        <p:nvSpPr>
          <p:cNvPr id="30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073" name="Picture 1"/>
          <p:cNvPicPr>
            <a:picLocks noChangeAspect="1" noChangeArrowheads="1"/>
          </p:cNvPicPr>
          <p:nvPr/>
        </p:nvPicPr>
        <p:blipFill>
          <a:blip r:embed="rId2" cstate="print"/>
          <a:srcRect/>
          <a:stretch>
            <a:fillRect/>
          </a:stretch>
        </p:blipFill>
        <p:spPr bwMode="auto">
          <a:xfrm>
            <a:off x="3466732" y="228600"/>
            <a:ext cx="5677268" cy="6629400"/>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762000" y="457200"/>
            <a:ext cx="7924800" cy="1143000"/>
          </a:xfrm>
        </p:spPr>
        <p:txBody>
          <a:bodyPr>
            <a:normAutofit lnSpcReduction="10000"/>
          </a:bodyPr>
          <a:lstStyle/>
          <a:p>
            <a:r>
              <a:rPr lang="en-US" dirty="0" smtClean="0"/>
              <a:t>The final contour map should show filled contour areas of different shades and a color scale (see below). </a:t>
            </a:r>
          </a:p>
          <a:p>
            <a:r>
              <a:rPr lang="en-US" dirty="0" smtClean="0"/>
              <a:t>If the map does not show these features, click on </a:t>
            </a:r>
            <a:r>
              <a:rPr lang="en-US" b="1" u="sng" dirty="0" smtClean="0"/>
              <a:t>Contours</a:t>
            </a:r>
            <a:r>
              <a:rPr lang="en-US" dirty="0" smtClean="0"/>
              <a:t> (in the “Object Manager” window), then the </a:t>
            </a:r>
            <a:r>
              <a:rPr lang="en-US" b="1" u="sng" dirty="0" smtClean="0"/>
              <a:t>General</a:t>
            </a:r>
            <a:r>
              <a:rPr lang="en-US" dirty="0" smtClean="0"/>
              <a:t> tab (in the “Map: Contours Properties” window). Make sure </a:t>
            </a:r>
            <a:r>
              <a:rPr lang="en-US" b="1" u="sng" dirty="0" smtClean="0"/>
              <a:t>Fill Contours</a:t>
            </a:r>
            <a:r>
              <a:rPr lang="en-US" dirty="0" smtClean="0"/>
              <a:t> and </a:t>
            </a:r>
            <a:r>
              <a:rPr lang="en-US" b="1" u="sng" dirty="0" smtClean="0"/>
              <a:t>Color Scale</a:t>
            </a:r>
            <a:r>
              <a:rPr lang="en-US" dirty="0" smtClean="0"/>
              <a:t> are selected. </a:t>
            </a:r>
          </a:p>
          <a:p>
            <a:r>
              <a:rPr lang="en-US" b="1" u="sng" dirty="0" smtClean="0"/>
              <a:t>Note: Map is only valid within the extent of the data.</a:t>
            </a:r>
            <a:endParaRPr lang="en-US" b="1" u="sng" dirty="0"/>
          </a:p>
        </p:txBody>
      </p:sp>
      <p:pic>
        <p:nvPicPr>
          <p:cNvPr id="9218" name="Picture 2"/>
          <p:cNvPicPr>
            <a:picLocks noChangeAspect="1" noChangeArrowheads="1"/>
          </p:cNvPicPr>
          <p:nvPr/>
        </p:nvPicPr>
        <p:blipFill>
          <a:blip r:embed="rId2" cstate="print"/>
          <a:srcRect r="12500"/>
          <a:stretch>
            <a:fillRect/>
          </a:stretch>
        </p:blipFill>
        <p:spPr bwMode="auto">
          <a:xfrm>
            <a:off x="914400" y="1763493"/>
            <a:ext cx="7132320" cy="5094507"/>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p:nvPr/>
        </p:nvGrpSpPr>
        <p:grpSpPr>
          <a:xfrm>
            <a:off x="4724400" y="0"/>
            <a:ext cx="4419600" cy="3429000"/>
            <a:chOff x="4343400" y="0"/>
            <a:chExt cx="4800600" cy="3600450"/>
          </a:xfrm>
        </p:grpSpPr>
        <p:pic>
          <p:nvPicPr>
            <p:cNvPr id="5" name="Picture 4" descr="L1000610.JPG"/>
            <p:cNvPicPr>
              <a:picLocks noChangeAspect="1"/>
            </p:cNvPicPr>
            <p:nvPr/>
          </p:nvPicPr>
          <p:blipFill>
            <a:blip r:embed="rId2" cstate="print"/>
            <a:stretch>
              <a:fillRect/>
            </a:stretch>
          </p:blipFill>
          <p:spPr>
            <a:xfrm>
              <a:off x="4343400" y="0"/>
              <a:ext cx="4800600" cy="3600450"/>
            </a:xfrm>
            <a:prstGeom prst="rect">
              <a:avLst/>
            </a:prstGeom>
          </p:spPr>
        </p:pic>
        <p:sp>
          <p:nvSpPr>
            <p:cNvPr id="6" name="TextBox 5"/>
            <p:cNvSpPr txBox="1"/>
            <p:nvPr/>
          </p:nvSpPr>
          <p:spPr>
            <a:xfrm>
              <a:off x="5638800" y="228600"/>
              <a:ext cx="2383345" cy="400110"/>
            </a:xfrm>
            <a:prstGeom prst="rect">
              <a:avLst/>
            </a:prstGeom>
            <a:noFill/>
          </p:spPr>
          <p:txBody>
            <a:bodyPr wrap="none" rtlCol="0">
              <a:spAutoFit/>
            </a:bodyPr>
            <a:lstStyle/>
            <a:p>
              <a:r>
                <a:rPr lang="en-US" sz="2000" dirty="0" smtClean="0">
                  <a:solidFill>
                    <a:srgbClr val="FF0000"/>
                  </a:solidFill>
                </a:rPr>
                <a:t>Hydraulic Power Unit</a:t>
              </a:r>
              <a:endParaRPr lang="en-US" sz="2000" dirty="0">
                <a:solidFill>
                  <a:srgbClr val="FF0000"/>
                </a:solidFill>
              </a:endParaRPr>
            </a:p>
          </p:txBody>
        </p:sp>
      </p:grpSp>
      <p:grpSp>
        <p:nvGrpSpPr>
          <p:cNvPr id="3" name="Group 14"/>
          <p:cNvGrpSpPr/>
          <p:nvPr/>
        </p:nvGrpSpPr>
        <p:grpSpPr>
          <a:xfrm>
            <a:off x="0" y="3505200"/>
            <a:ext cx="4477508" cy="3352800"/>
            <a:chOff x="0" y="3505200"/>
            <a:chExt cx="4477508" cy="3352800"/>
          </a:xfrm>
        </p:grpSpPr>
        <p:pic>
          <p:nvPicPr>
            <p:cNvPr id="7" name="Picture 6" descr="L1000601.JPG"/>
            <p:cNvPicPr>
              <a:picLocks noChangeAspect="1"/>
            </p:cNvPicPr>
            <p:nvPr/>
          </p:nvPicPr>
          <p:blipFill>
            <a:blip r:embed="rId3" cstate="print"/>
            <a:stretch>
              <a:fillRect/>
            </a:stretch>
          </p:blipFill>
          <p:spPr>
            <a:xfrm>
              <a:off x="0" y="3505200"/>
              <a:ext cx="4470400" cy="3352800"/>
            </a:xfrm>
            <a:prstGeom prst="rect">
              <a:avLst/>
            </a:prstGeom>
          </p:spPr>
        </p:pic>
        <p:sp>
          <p:nvSpPr>
            <p:cNvPr id="8" name="Rectangle 7"/>
            <p:cNvSpPr/>
            <p:nvPr/>
          </p:nvSpPr>
          <p:spPr>
            <a:xfrm>
              <a:off x="0" y="3657600"/>
              <a:ext cx="4477508" cy="400110"/>
            </a:xfrm>
            <a:prstGeom prst="rect">
              <a:avLst/>
            </a:prstGeom>
          </p:spPr>
          <p:txBody>
            <a:bodyPr wrap="none">
              <a:spAutoFit/>
            </a:bodyPr>
            <a:lstStyle/>
            <a:p>
              <a:r>
                <a:rPr lang="en-US" sz="2000" dirty="0" smtClean="0">
                  <a:solidFill>
                    <a:srgbClr val="FF0000"/>
                  </a:solidFill>
                </a:rPr>
                <a:t>20’ Power Cable for Hydraulic Power Unit</a:t>
              </a:r>
              <a:endParaRPr lang="en-US" sz="2000" dirty="0">
                <a:solidFill>
                  <a:srgbClr val="FF0000"/>
                </a:solidFill>
              </a:endParaRPr>
            </a:p>
          </p:txBody>
        </p:sp>
      </p:grpSp>
      <p:grpSp>
        <p:nvGrpSpPr>
          <p:cNvPr id="4" name="Group 12"/>
          <p:cNvGrpSpPr/>
          <p:nvPr/>
        </p:nvGrpSpPr>
        <p:grpSpPr>
          <a:xfrm>
            <a:off x="4876800" y="3657600"/>
            <a:ext cx="4267200" cy="3200400"/>
            <a:chOff x="4876800" y="3657600"/>
            <a:chExt cx="4267200" cy="3200400"/>
          </a:xfrm>
        </p:grpSpPr>
        <p:pic>
          <p:nvPicPr>
            <p:cNvPr id="9" name="Picture 8" descr="L1000605.JPG"/>
            <p:cNvPicPr>
              <a:picLocks noChangeAspect="1"/>
            </p:cNvPicPr>
            <p:nvPr/>
          </p:nvPicPr>
          <p:blipFill>
            <a:blip r:embed="rId4" cstate="print"/>
            <a:stretch>
              <a:fillRect/>
            </a:stretch>
          </p:blipFill>
          <p:spPr>
            <a:xfrm>
              <a:off x="4876800" y="3657600"/>
              <a:ext cx="4267200" cy="3200400"/>
            </a:xfrm>
            <a:prstGeom prst="rect">
              <a:avLst/>
            </a:prstGeom>
          </p:spPr>
        </p:pic>
        <p:sp>
          <p:nvSpPr>
            <p:cNvPr id="11" name="TextBox 10"/>
            <p:cNvSpPr txBox="1"/>
            <p:nvPr/>
          </p:nvSpPr>
          <p:spPr>
            <a:xfrm>
              <a:off x="5562600" y="4191000"/>
              <a:ext cx="3532377" cy="400110"/>
            </a:xfrm>
            <a:prstGeom prst="rect">
              <a:avLst/>
            </a:prstGeom>
            <a:noFill/>
          </p:spPr>
          <p:txBody>
            <a:bodyPr wrap="none" rtlCol="0">
              <a:spAutoFit/>
            </a:bodyPr>
            <a:lstStyle/>
            <a:p>
              <a:r>
                <a:rPr lang="en-US" sz="2000" dirty="0" smtClean="0">
                  <a:solidFill>
                    <a:srgbClr val="FF0000"/>
                  </a:solidFill>
                </a:rPr>
                <a:t>Hydraulic Cylinder Depth Collars</a:t>
              </a:r>
              <a:endParaRPr lang="en-US" sz="2000" dirty="0">
                <a:solidFill>
                  <a:srgbClr val="FF0000"/>
                </a:solidFill>
              </a:endParaRPr>
            </a:p>
          </p:txBody>
        </p:sp>
      </p:grpSp>
      <p:sp>
        <p:nvSpPr>
          <p:cNvPr id="12" name="TextBox 11"/>
          <p:cNvSpPr txBox="1"/>
          <p:nvPr/>
        </p:nvSpPr>
        <p:spPr>
          <a:xfrm>
            <a:off x="381000" y="457200"/>
            <a:ext cx="2037545" cy="584775"/>
          </a:xfrm>
          <a:prstGeom prst="rect">
            <a:avLst/>
          </a:prstGeom>
          <a:noFill/>
        </p:spPr>
        <p:txBody>
          <a:bodyPr wrap="none" rtlCol="0">
            <a:spAutoFit/>
          </a:bodyPr>
          <a:lstStyle/>
          <a:p>
            <a:r>
              <a:rPr lang="en-US" sz="3200" b="1" dirty="0" smtClean="0"/>
              <a:t>Equipment</a:t>
            </a:r>
            <a:endParaRPr lang="en-US" sz="3200" b="1" dirty="0"/>
          </a:p>
        </p:txBody>
      </p:sp>
      <p:sp>
        <p:nvSpPr>
          <p:cNvPr id="13" name="TextBox 12"/>
          <p:cNvSpPr txBox="1"/>
          <p:nvPr/>
        </p:nvSpPr>
        <p:spPr>
          <a:xfrm>
            <a:off x="381000" y="1143000"/>
            <a:ext cx="4164666" cy="923330"/>
          </a:xfrm>
          <a:prstGeom prst="rect">
            <a:avLst/>
          </a:prstGeom>
          <a:noFill/>
        </p:spPr>
        <p:txBody>
          <a:bodyPr wrap="none" rtlCol="0">
            <a:spAutoFit/>
          </a:bodyPr>
          <a:lstStyle/>
          <a:p>
            <a:r>
              <a:rPr lang="en-US" dirty="0" smtClean="0"/>
              <a:t>The next three slides show the accessories</a:t>
            </a:r>
          </a:p>
          <a:p>
            <a:r>
              <a:rPr lang="en-US" dirty="0" smtClean="0"/>
              <a:t>Attached to the </a:t>
            </a:r>
            <a:r>
              <a:rPr lang="en-US" dirty="0" err="1" smtClean="0"/>
              <a:t>Veris</a:t>
            </a:r>
            <a:r>
              <a:rPr lang="en-US" dirty="0" smtClean="0"/>
              <a:t> 3150 to collect the </a:t>
            </a:r>
          </a:p>
          <a:p>
            <a:r>
              <a:rPr lang="en-US" dirty="0" smtClean="0"/>
              <a:t>Conductivity data.</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0" y="0"/>
            <a:ext cx="4470400" cy="3352800"/>
            <a:chOff x="0" y="0"/>
            <a:chExt cx="4470400" cy="3352800"/>
          </a:xfrm>
        </p:grpSpPr>
        <p:pic>
          <p:nvPicPr>
            <p:cNvPr id="12" name="Picture 11" descr="L1000604.JPG"/>
            <p:cNvPicPr>
              <a:picLocks noChangeAspect="1"/>
            </p:cNvPicPr>
            <p:nvPr/>
          </p:nvPicPr>
          <p:blipFill>
            <a:blip r:embed="rId2" cstate="print"/>
            <a:stretch>
              <a:fillRect/>
            </a:stretch>
          </p:blipFill>
          <p:spPr>
            <a:xfrm>
              <a:off x="0" y="0"/>
              <a:ext cx="4470400" cy="3352800"/>
            </a:xfrm>
            <a:prstGeom prst="rect">
              <a:avLst/>
            </a:prstGeom>
          </p:spPr>
        </p:pic>
        <p:sp>
          <p:nvSpPr>
            <p:cNvPr id="13" name="TextBox 12"/>
            <p:cNvSpPr txBox="1"/>
            <p:nvPr/>
          </p:nvSpPr>
          <p:spPr>
            <a:xfrm>
              <a:off x="304800" y="152400"/>
              <a:ext cx="3608360" cy="400110"/>
            </a:xfrm>
            <a:prstGeom prst="rect">
              <a:avLst/>
            </a:prstGeom>
            <a:noFill/>
          </p:spPr>
          <p:txBody>
            <a:bodyPr wrap="none" rtlCol="0">
              <a:spAutoFit/>
            </a:bodyPr>
            <a:lstStyle/>
            <a:p>
              <a:r>
                <a:rPr lang="en-US" sz="2000" dirty="0" smtClean="0">
                  <a:solidFill>
                    <a:srgbClr val="FF0000"/>
                  </a:solidFill>
                </a:rPr>
                <a:t>Electrical Conductivity (EC) Cable</a:t>
              </a:r>
              <a:endParaRPr lang="en-US" sz="2000" dirty="0">
                <a:solidFill>
                  <a:srgbClr val="FF0000"/>
                </a:solidFill>
              </a:endParaRPr>
            </a:p>
          </p:txBody>
        </p:sp>
      </p:grpSp>
      <p:grpSp>
        <p:nvGrpSpPr>
          <p:cNvPr id="24" name="Group 23"/>
          <p:cNvGrpSpPr/>
          <p:nvPr/>
        </p:nvGrpSpPr>
        <p:grpSpPr>
          <a:xfrm>
            <a:off x="4648200" y="3486150"/>
            <a:ext cx="4495800" cy="3371850"/>
            <a:chOff x="4648200" y="3486150"/>
            <a:chExt cx="4495800" cy="3371850"/>
          </a:xfrm>
        </p:grpSpPr>
        <p:pic>
          <p:nvPicPr>
            <p:cNvPr id="8" name="Picture 7" descr="L1000608.JPG"/>
            <p:cNvPicPr>
              <a:picLocks noChangeAspect="1"/>
            </p:cNvPicPr>
            <p:nvPr/>
          </p:nvPicPr>
          <p:blipFill>
            <a:blip r:embed="rId3" cstate="print"/>
            <a:stretch>
              <a:fillRect/>
            </a:stretch>
          </p:blipFill>
          <p:spPr>
            <a:xfrm>
              <a:off x="4648200" y="3486150"/>
              <a:ext cx="4495800" cy="3371850"/>
            </a:xfrm>
            <a:prstGeom prst="rect">
              <a:avLst/>
            </a:prstGeom>
          </p:spPr>
        </p:pic>
        <p:sp>
          <p:nvSpPr>
            <p:cNvPr id="14" name="TextBox 13"/>
            <p:cNvSpPr txBox="1"/>
            <p:nvPr/>
          </p:nvSpPr>
          <p:spPr>
            <a:xfrm>
              <a:off x="6019800" y="5943600"/>
              <a:ext cx="1956561" cy="400110"/>
            </a:xfrm>
            <a:prstGeom prst="rect">
              <a:avLst/>
            </a:prstGeom>
            <a:noFill/>
          </p:spPr>
          <p:txBody>
            <a:bodyPr wrap="none" rtlCol="0">
              <a:spAutoFit/>
            </a:bodyPr>
            <a:lstStyle/>
            <a:p>
              <a:r>
                <a:rPr lang="en-US" sz="2000" dirty="0" smtClean="0">
                  <a:solidFill>
                    <a:srgbClr val="FF0000"/>
                  </a:solidFill>
                </a:rPr>
                <a:t>EC Surveyor Rear</a:t>
              </a:r>
              <a:endParaRPr lang="en-US" sz="2000" dirty="0">
                <a:solidFill>
                  <a:srgbClr val="FF0000"/>
                </a:solidFill>
              </a:endParaRPr>
            </a:p>
          </p:txBody>
        </p:sp>
        <p:sp>
          <p:nvSpPr>
            <p:cNvPr id="15" name="TextBox 14"/>
            <p:cNvSpPr txBox="1"/>
            <p:nvPr/>
          </p:nvSpPr>
          <p:spPr>
            <a:xfrm>
              <a:off x="6096000" y="3886200"/>
              <a:ext cx="1962268" cy="400110"/>
            </a:xfrm>
            <a:prstGeom prst="rect">
              <a:avLst/>
            </a:prstGeom>
            <a:noFill/>
          </p:spPr>
          <p:txBody>
            <a:bodyPr wrap="none" rtlCol="0">
              <a:spAutoFit/>
            </a:bodyPr>
            <a:lstStyle/>
            <a:p>
              <a:r>
                <a:rPr lang="en-US" sz="2000" dirty="0" smtClean="0">
                  <a:solidFill>
                    <a:srgbClr val="FF0000"/>
                  </a:solidFill>
                </a:rPr>
                <a:t>Data Logger Rear</a:t>
              </a:r>
              <a:endParaRPr lang="en-US" sz="2000" dirty="0">
                <a:solidFill>
                  <a:srgbClr val="FF0000"/>
                </a:solidFill>
              </a:endParaRPr>
            </a:p>
          </p:txBody>
        </p:sp>
      </p:grpSp>
      <p:grpSp>
        <p:nvGrpSpPr>
          <p:cNvPr id="23" name="Group 22"/>
          <p:cNvGrpSpPr/>
          <p:nvPr/>
        </p:nvGrpSpPr>
        <p:grpSpPr>
          <a:xfrm>
            <a:off x="0" y="3505200"/>
            <a:ext cx="4542334" cy="3352800"/>
            <a:chOff x="0" y="3505200"/>
            <a:chExt cx="4542334" cy="3352800"/>
          </a:xfrm>
        </p:grpSpPr>
        <p:pic>
          <p:nvPicPr>
            <p:cNvPr id="6" name="Picture 5" descr="L1000603.JPG"/>
            <p:cNvPicPr>
              <a:picLocks noChangeAspect="1"/>
            </p:cNvPicPr>
            <p:nvPr/>
          </p:nvPicPr>
          <p:blipFill>
            <a:blip r:embed="rId4" cstate="print"/>
            <a:stretch>
              <a:fillRect/>
            </a:stretch>
          </p:blipFill>
          <p:spPr>
            <a:xfrm>
              <a:off x="0" y="3505200"/>
              <a:ext cx="4470400" cy="3352800"/>
            </a:xfrm>
            <a:prstGeom prst="rect">
              <a:avLst/>
            </a:prstGeom>
          </p:spPr>
        </p:pic>
        <p:sp>
          <p:nvSpPr>
            <p:cNvPr id="16" name="TextBox 15"/>
            <p:cNvSpPr txBox="1"/>
            <p:nvPr/>
          </p:nvSpPr>
          <p:spPr>
            <a:xfrm>
              <a:off x="0" y="5715000"/>
              <a:ext cx="4542334" cy="400110"/>
            </a:xfrm>
            <a:prstGeom prst="rect">
              <a:avLst/>
            </a:prstGeom>
            <a:noFill/>
          </p:spPr>
          <p:txBody>
            <a:bodyPr wrap="none" rtlCol="0">
              <a:spAutoFit/>
            </a:bodyPr>
            <a:lstStyle/>
            <a:p>
              <a:r>
                <a:rPr lang="en-US" sz="2000" dirty="0" smtClean="0">
                  <a:solidFill>
                    <a:srgbClr val="FF0000"/>
                  </a:solidFill>
                </a:rPr>
                <a:t>Power Cords EC Surveyor and Data Logger</a:t>
              </a:r>
              <a:endParaRPr lang="en-US" sz="2000" dirty="0">
                <a:solidFill>
                  <a:srgbClr val="FF0000"/>
                </a:solidFill>
              </a:endParaRPr>
            </a:p>
          </p:txBody>
        </p:sp>
        <p:sp>
          <p:nvSpPr>
            <p:cNvPr id="17" name="TextBox 16"/>
            <p:cNvSpPr txBox="1"/>
            <p:nvPr/>
          </p:nvSpPr>
          <p:spPr>
            <a:xfrm>
              <a:off x="1295400" y="3810000"/>
              <a:ext cx="1402948" cy="400110"/>
            </a:xfrm>
            <a:prstGeom prst="rect">
              <a:avLst/>
            </a:prstGeom>
            <a:noFill/>
          </p:spPr>
          <p:txBody>
            <a:bodyPr wrap="none" rtlCol="0">
              <a:spAutoFit/>
            </a:bodyPr>
            <a:lstStyle/>
            <a:p>
              <a:r>
                <a:rPr lang="en-US" sz="2000" dirty="0" smtClean="0">
                  <a:solidFill>
                    <a:srgbClr val="FF0000"/>
                  </a:solidFill>
                </a:rPr>
                <a:t>Serial Cable</a:t>
              </a:r>
              <a:endParaRPr lang="en-US" sz="2000" dirty="0">
                <a:solidFill>
                  <a:srgbClr val="FF0000"/>
                </a:solidFill>
              </a:endParaRPr>
            </a:p>
          </p:txBody>
        </p:sp>
      </p:grpSp>
      <p:grpSp>
        <p:nvGrpSpPr>
          <p:cNvPr id="21" name="Group 20"/>
          <p:cNvGrpSpPr/>
          <p:nvPr/>
        </p:nvGrpSpPr>
        <p:grpSpPr>
          <a:xfrm>
            <a:off x="4673600" y="0"/>
            <a:ext cx="4470400" cy="3352800"/>
            <a:chOff x="4673600" y="0"/>
            <a:chExt cx="4470400" cy="3352800"/>
          </a:xfrm>
        </p:grpSpPr>
        <p:pic>
          <p:nvPicPr>
            <p:cNvPr id="5" name="Picture 4" descr="L1000602.JPG"/>
            <p:cNvPicPr>
              <a:picLocks noChangeAspect="1"/>
            </p:cNvPicPr>
            <p:nvPr/>
          </p:nvPicPr>
          <p:blipFill>
            <a:blip r:embed="rId5" cstate="print"/>
            <a:stretch>
              <a:fillRect/>
            </a:stretch>
          </p:blipFill>
          <p:spPr>
            <a:xfrm>
              <a:off x="4673600" y="0"/>
              <a:ext cx="4470400" cy="3352800"/>
            </a:xfrm>
            <a:prstGeom prst="rect">
              <a:avLst/>
            </a:prstGeom>
          </p:spPr>
        </p:pic>
        <p:sp>
          <p:nvSpPr>
            <p:cNvPr id="18" name="TextBox 17"/>
            <p:cNvSpPr txBox="1"/>
            <p:nvPr/>
          </p:nvSpPr>
          <p:spPr>
            <a:xfrm>
              <a:off x="7467600" y="152400"/>
              <a:ext cx="1542089" cy="400110"/>
            </a:xfrm>
            <a:prstGeom prst="rect">
              <a:avLst/>
            </a:prstGeom>
            <a:noFill/>
          </p:spPr>
          <p:txBody>
            <a:bodyPr wrap="none" rtlCol="0">
              <a:spAutoFit/>
            </a:bodyPr>
            <a:lstStyle/>
            <a:p>
              <a:r>
                <a:rPr lang="en-US" sz="2000" dirty="0" smtClean="0">
                  <a:solidFill>
                    <a:srgbClr val="FF0000"/>
                  </a:solidFill>
                </a:rPr>
                <a:t>GPS Antenna</a:t>
              </a:r>
              <a:endParaRPr lang="en-US" sz="2000" dirty="0">
                <a:solidFill>
                  <a:srgbClr val="FF0000"/>
                </a:solidFill>
              </a:endParaRPr>
            </a:p>
          </p:txBody>
        </p:sp>
        <p:sp>
          <p:nvSpPr>
            <p:cNvPr id="19" name="TextBox 18"/>
            <p:cNvSpPr txBox="1"/>
            <p:nvPr/>
          </p:nvSpPr>
          <p:spPr>
            <a:xfrm>
              <a:off x="4953000" y="838200"/>
              <a:ext cx="2339102" cy="400110"/>
            </a:xfrm>
            <a:prstGeom prst="rect">
              <a:avLst/>
            </a:prstGeom>
            <a:noFill/>
          </p:spPr>
          <p:txBody>
            <a:bodyPr wrap="none" rtlCol="0">
              <a:spAutoFit/>
            </a:bodyPr>
            <a:lstStyle/>
            <a:p>
              <a:r>
                <a:rPr lang="en-US" sz="2000" dirty="0" smtClean="0">
                  <a:solidFill>
                    <a:srgbClr val="FF0000"/>
                  </a:solidFill>
                </a:rPr>
                <a:t>3-way Power Splitter</a:t>
              </a:r>
              <a:endParaRPr lang="en-US" sz="2000" dirty="0">
                <a:solidFill>
                  <a:srgbClr val="FF0000"/>
                </a:solidFill>
              </a:endParaRPr>
            </a:p>
          </p:txBody>
        </p:sp>
        <p:sp>
          <p:nvSpPr>
            <p:cNvPr id="20" name="TextBox 19"/>
            <p:cNvSpPr txBox="1"/>
            <p:nvPr/>
          </p:nvSpPr>
          <p:spPr>
            <a:xfrm>
              <a:off x="6400800" y="2438400"/>
              <a:ext cx="2381486" cy="400110"/>
            </a:xfrm>
            <a:prstGeom prst="rect">
              <a:avLst/>
            </a:prstGeom>
            <a:noFill/>
          </p:spPr>
          <p:txBody>
            <a:bodyPr wrap="none" rtlCol="0">
              <a:spAutoFit/>
            </a:bodyPr>
            <a:lstStyle/>
            <a:p>
              <a:r>
                <a:rPr lang="en-US" sz="2000" dirty="0" smtClean="0">
                  <a:solidFill>
                    <a:srgbClr val="FF0000"/>
                  </a:solidFill>
                </a:rPr>
                <a:t>GPS Connector Cable</a:t>
              </a:r>
              <a:endParaRPr lang="en-US" sz="2000" dirty="0">
                <a:solidFill>
                  <a:srgbClr val="FF0000"/>
                </a:solidFil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1000606.JPG"/>
          <p:cNvPicPr>
            <a:picLocks noChangeAspect="1"/>
          </p:cNvPicPr>
          <p:nvPr/>
        </p:nvPicPr>
        <p:blipFill>
          <a:blip r:embed="rId2" cstate="print"/>
          <a:stretch>
            <a:fillRect/>
          </a:stretch>
        </p:blipFill>
        <p:spPr>
          <a:xfrm>
            <a:off x="0" y="0"/>
            <a:ext cx="4191000" cy="3143250"/>
          </a:xfrm>
          <a:prstGeom prst="rect">
            <a:avLst/>
          </a:prstGeom>
        </p:spPr>
      </p:pic>
      <p:pic>
        <p:nvPicPr>
          <p:cNvPr id="3" name="Picture 2" descr="L1000607.JPG"/>
          <p:cNvPicPr>
            <a:picLocks noChangeAspect="1"/>
          </p:cNvPicPr>
          <p:nvPr/>
        </p:nvPicPr>
        <p:blipFill>
          <a:blip r:embed="rId3" cstate="print"/>
          <a:stretch>
            <a:fillRect/>
          </a:stretch>
        </p:blipFill>
        <p:spPr>
          <a:xfrm>
            <a:off x="4191000" y="609600"/>
            <a:ext cx="5080000" cy="3810000"/>
          </a:xfrm>
          <a:prstGeom prst="rect">
            <a:avLst/>
          </a:prstGeom>
        </p:spPr>
      </p:pic>
      <p:pic>
        <p:nvPicPr>
          <p:cNvPr id="4" name="Picture 3" descr="L1000609.JPG"/>
          <p:cNvPicPr>
            <a:picLocks noChangeAspect="1"/>
          </p:cNvPicPr>
          <p:nvPr/>
        </p:nvPicPr>
        <p:blipFill>
          <a:blip r:embed="rId4" cstate="print"/>
          <a:stretch>
            <a:fillRect/>
          </a:stretch>
        </p:blipFill>
        <p:spPr>
          <a:xfrm>
            <a:off x="0" y="3429000"/>
            <a:ext cx="4572000" cy="3429000"/>
          </a:xfrm>
          <a:prstGeom prst="rect">
            <a:avLst/>
          </a:prstGeom>
        </p:spPr>
      </p:pic>
      <p:sp>
        <p:nvSpPr>
          <p:cNvPr id="5" name="TextBox 4"/>
          <p:cNvSpPr txBox="1"/>
          <p:nvPr/>
        </p:nvSpPr>
        <p:spPr>
          <a:xfrm>
            <a:off x="304800" y="304800"/>
            <a:ext cx="1865575" cy="400110"/>
          </a:xfrm>
          <a:prstGeom prst="rect">
            <a:avLst/>
          </a:prstGeom>
          <a:noFill/>
        </p:spPr>
        <p:txBody>
          <a:bodyPr wrap="none" rtlCol="0">
            <a:spAutoFit/>
          </a:bodyPr>
          <a:lstStyle/>
          <a:p>
            <a:r>
              <a:rPr lang="en-US" sz="2000" dirty="0" smtClean="0">
                <a:solidFill>
                  <a:srgbClr val="FF0000"/>
                </a:solidFill>
              </a:rPr>
              <a:t>Data Logger Box</a:t>
            </a:r>
            <a:endParaRPr lang="en-US" sz="2000" dirty="0">
              <a:solidFill>
                <a:srgbClr val="FF0000"/>
              </a:solidFill>
            </a:endParaRPr>
          </a:p>
        </p:txBody>
      </p:sp>
      <p:sp>
        <p:nvSpPr>
          <p:cNvPr id="6" name="TextBox 5"/>
          <p:cNvSpPr txBox="1"/>
          <p:nvPr/>
        </p:nvSpPr>
        <p:spPr>
          <a:xfrm>
            <a:off x="2209800" y="2438400"/>
            <a:ext cx="1859868" cy="400110"/>
          </a:xfrm>
          <a:prstGeom prst="rect">
            <a:avLst/>
          </a:prstGeom>
          <a:noFill/>
        </p:spPr>
        <p:txBody>
          <a:bodyPr wrap="none" rtlCol="0">
            <a:spAutoFit/>
          </a:bodyPr>
          <a:lstStyle/>
          <a:p>
            <a:r>
              <a:rPr lang="en-US" sz="2000" dirty="0" smtClean="0">
                <a:solidFill>
                  <a:srgbClr val="FF0000"/>
                </a:solidFill>
              </a:rPr>
              <a:t>EC Surveyor Box</a:t>
            </a:r>
            <a:endParaRPr lang="en-US" sz="2000" dirty="0">
              <a:solidFill>
                <a:srgbClr val="FF0000"/>
              </a:solidFill>
            </a:endParaRPr>
          </a:p>
        </p:txBody>
      </p:sp>
      <p:sp>
        <p:nvSpPr>
          <p:cNvPr id="7" name="TextBox 6"/>
          <p:cNvSpPr txBox="1"/>
          <p:nvPr/>
        </p:nvSpPr>
        <p:spPr>
          <a:xfrm>
            <a:off x="5638800" y="3505200"/>
            <a:ext cx="2037930" cy="400110"/>
          </a:xfrm>
          <a:prstGeom prst="rect">
            <a:avLst/>
          </a:prstGeom>
          <a:noFill/>
        </p:spPr>
        <p:txBody>
          <a:bodyPr wrap="none" rtlCol="0">
            <a:spAutoFit/>
          </a:bodyPr>
          <a:lstStyle/>
          <a:p>
            <a:r>
              <a:rPr lang="en-US" sz="2000" dirty="0" smtClean="0">
                <a:solidFill>
                  <a:srgbClr val="FF0000"/>
                </a:solidFill>
              </a:rPr>
              <a:t>EC Surveyor Front</a:t>
            </a:r>
            <a:endParaRPr lang="en-US" sz="2000" dirty="0">
              <a:solidFill>
                <a:srgbClr val="FF0000"/>
              </a:solidFill>
            </a:endParaRPr>
          </a:p>
        </p:txBody>
      </p:sp>
      <p:sp>
        <p:nvSpPr>
          <p:cNvPr id="8" name="TextBox 7"/>
          <p:cNvSpPr txBox="1"/>
          <p:nvPr/>
        </p:nvSpPr>
        <p:spPr>
          <a:xfrm>
            <a:off x="5638800" y="762000"/>
            <a:ext cx="2043636" cy="400110"/>
          </a:xfrm>
          <a:prstGeom prst="rect">
            <a:avLst/>
          </a:prstGeom>
          <a:noFill/>
        </p:spPr>
        <p:txBody>
          <a:bodyPr wrap="none" rtlCol="0">
            <a:spAutoFit/>
          </a:bodyPr>
          <a:lstStyle/>
          <a:p>
            <a:r>
              <a:rPr lang="en-US" sz="2000" dirty="0" smtClean="0">
                <a:solidFill>
                  <a:srgbClr val="FF0000"/>
                </a:solidFill>
              </a:rPr>
              <a:t>Data Logger Front</a:t>
            </a:r>
            <a:endParaRPr lang="en-US" sz="2000" dirty="0">
              <a:solidFill>
                <a:srgbClr val="FF0000"/>
              </a:solidFill>
            </a:endParaRPr>
          </a:p>
        </p:txBody>
      </p:sp>
      <p:sp>
        <p:nvSpPr>
          <p:cNvPr id="9" name="TextBox 8"/>
          <p:cNvSpPr txBox="1"/>
          <p:nvPr/>
        </p:nvSpPr>
        <p:spPr>
          <a:xfrm>
            <a:off x="1066800" y="3886200"/>
            <a:ext cx="2390719" cy="400110"/>
          </a:xfrm>
          <a:prstGeom prst="rect">
            <a:avLst/>
          </a:prstGeom>
          <a:noFill/>
        </p:spPr>
        <p:txBody>
          <a:bodyPr wrap="none" rtlCol="0">
            <a:spAutoFit/>
          </a:bodyPr>
          <a:lstStyle/>
          <a:p>
            <a:r>
              <a:rPr lang="en-US" sz="2000" dirty="0" smtClean="0">
                <a:solidFill>
                  <a:srgbClr val="FF0000"/>
                </a:solidFill>
              </a:rPr>
              <a:t>SD Data Storage Card</a:t>
            </a:r>
            <a:endParaRPr lang="en-US" sz="2000" dirty="0">
              <a:solidFill>
                <a:srgbClr val="FF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3008313" cy="1162050"/>
          </a:xfrm>
        </p:spPr>
        <p:txBody>
          <a:bodyPr/>
          <a:lstStyle/>
          <a:p>
            <a:r>
              <a:rPr lang="en-US" dirty="0" smtClean="0"/>
              <a:t>Readying the </a:t>
            </a:r>
            <a:r>
              <a:rPr lang="en-US" dirty="0" err="1" smtClean="0"/>
              <a:t>Veris</a:t>
            </a:r>
            <a:r>
              <a:rPr lang="en-US" dirty="0" smtClean="0"/>
              <a:t> for use</a:t>
            </a:r>
            <a:endParaRPr lang="en-US" dirty="0"/>
          </a:p>
        </p:txBody>
      </p:sp>
      <p:pic>
        <p:nvPicPr>
          <p:cNvPr id="7" name="Content Placeholder 6" descr="L1000525.JPG"/>
          <p:cNvPicPr>
            <a:picLocks noGrp="1" noChangeAspect="1"/>
          </p:cNvPicPr>
          <p:nvPr>
            <p:ph idx="1"/>
          </p:nvPr>
        </p:nvPicPr>
        <p:blipFill>
          <a:blip r:embed="rId2" cstate="print"/>
          <a:stretch>
            <a:fillRect/>
          </a:stretch>
        </p:blipFill>
        <p:spPr>
          <a:xfrm>
            <a:off x="4114800" y="304800"/>
            <a:ext cx="4578350" cy="3433763"/>
          </a:xfrm>
        </p:spPr>
      </p:pic>
      <p:sp>
        <p:nvSpPr>
          <p:cNvPr id="6" name="Text Placeholder 5"/>
          <p:cNvSpPr>
            <a:spLocks noGrp="1"/>
          </p:cNvSpPr>
          <p:nvPr>
            <p:ph type="body" sz="half" idx="2"/>
          </p:nvPr>
        </p:nvSpPr>
        <p:spPr/>
        <p:txBody>
          <a:bodyPr/>
          <a:lstStyle/>
          <a:p>
            <a:r>
              <a:rPr lang="en-US" dirty="0" smtClean="0"/>
              <a:t>Make sure the tongue of the </a:t>
            </a:r>
            <a:r>
              <a:rPr lang="en-US" dirty="0" err="1" smtClean="0"/>
              <a:t>Veris</a:t>
            </a:r>
            <a:r>
              <a:rPr lang="en-US" dirty="0" smtClean="0"/>
              <a:t> 3150 is attached to a trailer hitch on whatever vehicle that will be used to tow the instrument (Fig 1) </a:t>
            </a:r>
            <a:r>
              <a:rPr lang="en-US" dirty="0" smtClean="0">
                <a:solidFill>
                  <a:srgbClr val="FF0000"/>
                </a:solidFill>
              </a:rPr>
              <a:t>Alternatively—the </a:t>
            </a:r>
            <a:r>
              <a:rPr lang="en-US" dirty="0" err="1" smtClean="0">
                <a:solidFill>
                  <a:srgbClr val="FF0000"/>
                </a:solidFill>
              </a:rPr>
              <a:t>Veris</a:t>
            </a:r>
            <a:r>
              <a:rPr lang="en-US" dirty="0" smtClean="0">
                <a:solidFill>
                  <a:srgbClr val="FF0000"/>
                </a:solidFill>
              </a:rPr>
              <a:t> may be attached to a tractor</a:t>
            </a:r>
          </a:p>
          <a:p>
            <a:endParaRPr lang="en-US" dirty="0"/>
          </a:p>
          <a:p>
            <a:r>
              <a:rPr lang="en-US" dirty="0" smtClean="0"/>
              <a:t>Remove the hydraulic lines from the storage/towing position (Fig 2) </a:t>
            </a:r>
            <a:r>
              <a:rPr lang="en-US" dirty="0" smtClean="0">
                <a:solidFill>
                  <a:srgbClr val="FF0000"/>
                </a:solidFill>
              </a:rPr>
              <a:t>Alternatively—the hydraulic lines may be attached to the hydraulic system on a tractor</a:t>
            </a:r>
          </a:p>
          <a:p>
            <a:endParaRPr lang="en-US" dirty="0"/>
          </a:p>
          <a:p>
            <a:endParaRPr lang="en-US" dirty="0"/>
          </a:p>
        </p:txBody>
      </p:sp>
      <p:pic>
        <p:nvPicPr>
          <p:cNvPr id="8" name="Picture 7" descr="L1000526.JPG"/>
          <p:cNvPicPr>
            <a:picLocks noChangeAspect="1"/>
          </p:cNvPicPr>
          <p:nvPr/>
        </p:nvPicPr>
        <p:blipFill>
          <a:blip r:embed="rId3" cstate="print"/>
          <a:stretch>
            <a:fillRect/>
          </a:stretch>
        </p:blipFill>
        <p:spPr>
          <a:xfrm>
            <a:off x="4114800" y="3219450"/>
            <a:ext cx="4572000" cy="3429000"/>
          </a:xfrm>
          <a:prstGeom prst="rect">
            <a:avLst/>
          </a:prstGeom>
        </p:spPr>
      </p:pic>
      <p:sp>
        <p:nvSpPr>
          <p:cNvPr id="9" name="TextBox 8"/>
          <p:cNvSpPr txBox="1"/>
          <p:nvPr/>
        </p:nvSpPr>
        <p:spPr>
          <a:xfrm>
            <a:off x="4114800" y="304800"/>
            <a:ext cx="340158" cy="461665"/>
          </a:xfrm>
          <a:prstGeom prst="rect">
            <a:avLst/>
          </a:prstGeom>
          <a:noFill/>
        </p:spPr>
        <p:txBody>
          <a:bodyPr wrap="square" rtlCol="0">
            <a:spAutoFit/>
          </a:bodyPr>
          <a:lstStyle/>
          <a:p>
            <a:r>
              <a:rPr lang="en-US" sz="2400" dirty="0" smtClean="0">
                <a:solidFill>
                  <a:srgbClr val="FF0000"/>
                </a:solidFill>
              </a:rPr>
              <a:t>1</a:t>
            </a:r>
            <a:endParaRPr lang="en-US" sz="2400" dirty="0">
              <a:solidFill>
                <a:srgbClr val="FF0000"/>
              </a:solidFill>
            </a:endParaRPr>
          </a:p>
        </p:txBody>
      </p:sp>
      <p:sp>
        <p:nvSpPr>
          <p:cNvPr id="10" name="TextBox 9"/>
          <p:cNvSpPr txBox="1"/>
          <p:nvPr/>
        </p:nvSpPr>
        <p:spPr>
          <a:xfrm>
            <a:off x="4114800" y="3200400"/>
            <a:ext cx="340158" cy="461665"/>
          </a:xfrm>
          <a:prstGeom prst="rect">
            <a:avLst/>
          </a:prstGeom>
          <a:noFill/>
        </p:spPr>
        <p:txBody>
          <a:bodyPr wrap="none" rtlCol="0">
            <a:spAutoFit/>
          </a:bodyPr>
          <a:lstStyle/>
          <a:p>
            <a:r>
              <a:rPr lang="en-US" sz="2400" dirty="0" smtClean="0">
                <a:solidFill>
                  <a:srgbClr val="FF0000"/>
                </a:solidFill>
              </a:rPr>
              <a:t>2</a:t>
            </a:r>
            <a:endParaRPr lang="en-US" sz="2400" dirty="0">
              <a:solidFill>
                <a:srgbClr val="FF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0"/>
            <a:ext cx="3008313" cy="1162050"/>
          </a:xfrm>
        </p:spPr>
        <p:txBody>
          <a:bodyPr/>
          <a:lstStyle/>
          <a:p>
            <a:r>
              <a:rPr lang="en-US" dirty="0" smtClean="0"/>
              <a:t>Connecting Hydraulic lines</a:t>
            </a:r>
            <a:br>
              <a:rPr lang="en-US" dirty="0" smtClean="0"/>
            </a:br>
            <a:r>
              <a:rPr lang="en-US" dirty="0"/>
              <a:t/>
            </a:r>
            <a:br>
              <a:rPr lang="en-US" dirty="0"/>
            </a:br>
            <a:endParaRPr lang="en-US" dirty="0"/>
          </a:p>
        </p:txBody>
      </p:sp>
      <p:pic>
        <p:nvPicPr>
          <p:cNvPr id="5" name="Content Placeholder 4" descr="L1000536.JPG"/>
          <p:cNvPicPr>
            <a:picLocks noGrp="1" noChangeAspect="1"/>
          </p:cNvPicPr>
          <p:nvPr>
            <p:ph idx="1"/>
          </p:nvPr>
        </p:nvPicPr>
        <p:blipFill>
          <a:blip r:embed="rId2" cstate="print"/>
          <a:stretch>
            <a:fillRect/>
          </a:stretch>
        </p:blipFill>
        <p:spPr>
          <a:xfrm>
            <a:off x="5943600" y="152400"/>
            <a:ext cx="3064932" cy="2298699"/>
          </a:xfrm>
        </p:spPr>
      </p:pic>
      <p:sp>
        <p:nvSpPr>
          <p:cNvPr id="4" name="Text Placeholder 3"/>
          <p:cNvSpPr>
            <a:spLocks noGrp="1"/>
          </p:cNvSpPr>
          <p:nvPr>
            <p:ph type="body" sz="half" idx="2"/>
          </p:nvPr>
        </p:nvSpPr>
        <p:spPr>
          <a:xfrm>
            <a:off x="304800" y="609600"/>
            <a:ext cx="3008313" cy="3810000"/>
          </a:xfrm>
        </p:spPr>
        <p:txBody>
          <a:bodyPr/>
          <a:lstStyle/>
          <a:p>
            <a:r>
              <a:rPr lang="en-US" dirty="0" smtClean="0"/>
              <a:t>Select the hydraulic quick connect labeled UP on the Hydraulic power unit (Fig 1) and attach the hydraulic quick connect labeled UP from the </a:t>
            </a:r>
            <a:r>
              <a:rPr lang="en-US" dirty="0" err="1" smtClean="0"/>
              <a:t>Veris</a:t>
            </a:r>
            <a:r>
              <a:rPr lang="en-US" dirty="0" smtClean="0"/>
              <a:t> (Fig 2).</a:t>
            </a:r>
          </a:p>
          <a:p>
            <a:endParaRPr lang="en-US" dirty="0"/>
          </a:p>
          <a:p>
            <a:r>
              <a:rPr lang="en-US" dirty="0" smtClean="0"/>
              <a:t>The lines should connect by compressing the male end of the </a:t>
            </a:r>
            <a:r>
              <a:rPr lang="en-US" dirty="0" err="1" smtClean="0"/>
              <a:t>Veris</a:t>
            </a:r>
            <a:r>
              <a:rPr lang="en-US" dirty="0" smtClean="0"/>
              <a:t> connector to the female end of the hydraulic power unit (Fig 2).</a:t>
            </a:r>
          </a:p>
          <a:p>
            <a:endParaRPr lang="en-US" dirty="0"/>
          </a:p>
          <a:p>
            <a:r>
              <a:rPr lang="en-US" dirty="0" smtClean="0"/>
              <a:t>Make the same connections with the lines labeled Down (Fig 3).</a:t>
            </a:r>
            <a:endParaRPr lang="en-US" dirty="0"/>
          </a:p>
        </p:txBody>
      </p:sp>
      <p:pic>
        <p:nvPicPr>
          <p:cNvPr id="6" name="Picture 5" descr="L1000537.JPG"/>
          <p:cNvPicPr>
            <a:picLocks noChangeAspect="1"/>
          </p:cNvPicPr>
          <p:nvPr/>
        </p:nvPicPr>
        <p:blipFill>
          <a:blip r:embed="rId3" cstate="print"/>
          <a:stretch>
            <a:fillRect/>
          </a:stretch>
        </p:blipFill>
        <p:spPr>
          <a:xfrm>
            <a:off x="4267200" y="2819400"/>
            <a:ext cx="4495800" cy="3371850"/>
          </a:xfrm>
          <a:prstGeom prst="rect">
            <a:avLst/>
          </a:prstGeom>
        </p:spPr>
      </p:pic>
      <p:sp>
        <p:nvSpPr>
          <p:cNvPr id="7" name="TextBox 6"/>
          <p:cNvSpPr txBox="1"/>
          <p:nvPr/>
        </p:nvSpPr>
        <p:spPr>
          <a:xfrm>
            <a:off x="5943600" y="152400"/>
            <a:ext cx="340158" cy="461665"/>
          </a:xfrm>
          <a:prstGeom prst="rect">
            <a:avLst/>
          </a:prstGeom>
          <a:noFill/>
        </p:spPr>
        <p:txBody>
          <a:bodyPr wrap="none" rtlCol="0">
            <a:spAutoFit/>
          </a:bodyPr>
          <a:lstStyle/>
          <a:p>
            <a:r>
              <a:rPr lang="en-US" sz="2400" dirty="0" smtClean="0">
                <a:solidFill>
                  <a:srgbClr val="FF0000"/>
                </a:solidFill>
              </a:rPr>
              <a:t>1</a:t>
            </a:r>
            <a:endParaRPr lang="en-US" sz="2400" dirty="0">
              <a:solidFill>
                <a:srgbClr val="FF0000"/>
              </a:solidFill>
            </a:endParaRPr>
          </a:p>
        </p:txBody>
      </p:sp>
      <p:sp>
        <p:nvSpPr>
          <p:cNvPr id="8" name="TextBox 7"/>
          <p:cNvSpPr txBox="1"/>
          <p:nvPr/>
        </p:nvSpPr>
        <p:spPr>
          <a:xfrm>
            <a:off x="4267200" y="2819400"/>
            <a:ext cx="340158" cy="461665"/>
          </a:xfrm>
          <a:prstGeom prst="rect">
            <a:avLst/>
          </a:prstGeom>
          <a:noFill/>
        </p:spPr>
        <p:txBody>
          <a:bodyPr wrap="none" rtlCol="0">
            <a:spAutoFit/>
          </a:bodyPr>
          <a:lstStyle/>
          <a:p>
            <a:r>
              <a:rPr lang="en-US" sz="2400" dirty="0" smtClean="0">
                <a:solidFill>
                  <a:srgbClr val="FF0000"/>
                </a:solidFill>
              </a:rPr>
              <a:t>2</a:t>
            </a:r>
            <a:endParaRPr lang="en-US" sz="2400" dirty="0">
              <a:solidFill>
                <a:srgbClr val="FF0000"/>
              </a:solidFill>
            </a:endParaRPr>
          </a:p>
        </p:txBody>
      </p:sp>
      <p:pic>
        <p:nvPicPr>
          <p:cNvPr id="9" name="Picture 8" descr="L1000538.JPG"/>
          <p:cNvPicPr>
            <a:picLocks noChangeAspect="1"/>
          </p:cNvPicPr>
          <p:nvPr/>
        </p:nvPicPr>
        <p:blipFill>
          <a:blip r:embed="rId4" cstate="print"/>
          <a:stretch>
            <a:fillRect/>
          </a:stretch>
        </p:blipFill>
        <p:spPr>
          <a:xfrm>
            <a:off x="152400" y="3714750"/>
            <a:ext cx="4191000" cy="3143250"/>
          </a:xfrm>
          <a:prstGeom prst="rect">
            <a:avLst/>
          </a:prstGeom>
        </p:spPr>
      </p:pic>
      <p:sp>
        <p:nvSpPr>
          <p:cNvPr id="10" name="TextBox 9"/>
          <p:cNvSpPr txBox="1"/>
          <p:nvPr/>
        </p:nvSpPr>
        <p:spPr>
          <a:xfrm>
            <a:off x="152400" y="3733800"/>
            <a:ext cx="340158" cy="461665"/>
          </a:xfrm>
          <a:prstGeom prst="rect">
            <a:avLst/>
          </a:prstGeom>
          <a:noFill/>
        </p:spPr>
        <p:txBody>
          <a:bodyPr wrap="none" rtlCol="0">
            <a:spAutoFit/>
          </a:bodyPr>
          <a:lstStyle/>
          <a:p>
            <a:r>
              <a:rPr lang="en-US" sz="2400" dirty="0" smtClean="0">
                <a:solidFill>
                  <a:srgbClr val="FF0000"/>
                </a:solidFill>
              </a:rPr>
              <a:t>3</a:t>
            </a:r>
            <a:endParaRPr lang="en-US" sz="2400" dirty="0">
              <a:solidFill>
                <a:srgbClr val="FF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0"/>
            <a:ext cx="3008313" cy="1162050"/>
          </a:xfrm>
          <a:solidFill>
            <a:schemeClr val="bg1"/>
          </a:solidFill>
        </p:spPr>
        <p:txBody>
          <a:bodyPr/>
          <a:lstStyle/>
          <a:p>
            <a:r>
              <a:rPr lang="en-US" dirty="0" smtClean="0"/>
              <a:t>Attaching Hydraulic Pump to power supply</a:t>
            </a:r>
            <a:endParaRPr lang="en-US" dirty="0"/>
          </a:p>
        </p:txBody>
      </p:sp>
      <p:pic>
        <p:nvPicPr>
          <p:cNvPr id="5" name="Content Placeholder 4" descr="L1000529.JPG"/>
          <p:cNvPicPr>
            <a:picLocks noGrp="1" noChangeAspect="1"/>
          </p:cNvPicPr>
          <p:nvPr>
            <p:ph idx="1"/>
          </p:nvPr>
        </p:nvPicPr>
        <p:blipFill>
          <a:blip r:embed="rId2" cstate="print"/>
          <a:stretch>
            <a:fillRect/>
          </a:stretch>
        </p:blipFill>
        <p:spPr>
          <a:xfrm>
            <a:off x="5715000" y="228600"/>
            <a:ext cx="3206750" cy="2405063"/>
          </a:xfrm>
        </p:spPr>
      </p:pic>
      <p:sp>
        <p:nvSpPr>
          <p:cNvPr id="4" name="Text Placeholder 3"/>
          <p:cNvSpPr>
            <a:spLocks noGrp="1"/>
          </p:cNvSpPr>
          <p:nvPr>
            <p:ph type="body" sz="half" idx="2"/>
          </p:nvPr>
        </p:nvSpPr>
        <p:spPr>
          <a:xfrm>
            <a:off x="457200" y="1066800"/>
            <a:ext cx="3008313" cy="4691063"/>
          </a:xfrm>
        </p:spPr>
        <p:txBody>
          <a:bodyPr/>
          <a:lstStyle/>
          <a:p>
            <a:r>
              <a:rPr lang="en-US" dirty="0" smtClean="0"/>
              <a:t>Select the 20 ft red and black cables with the gray connector (Fig 1) and attach the ground (black) and hot (red) cables to the (-) and (+) battery terminals respectively (Figs 2&amp;3)</a:t>
            </a:r>
          </a:p>
          <a:p>
            <a:endParaRPr lang="en-US" dirty="0"/>
          </a:p>
          <a:p>
            <a:r>
              <a:rPr lang="en-US" dirty="0" smtClean="0"/>
              <a:t>Align the positive and negative ends of the gray connector on the hydraulic pump to the gray connector attached to the battery and connect (Fig 4)</a:t>
            </a:r>
            <a:endParaRPr lang="en-US" dirty="0"/>
          </a:p>
        </p:txBody>
      </p:sp>
      <p:pic>
        <p:nvPicPr>
          <p:cNvPr id="6" name="Picture 5" descr="L1000530.JPG"/>
          <p:cNvPicPr>
            <a:picLocks noChangeAspect="1"/>
          </p:cNvPicPr>
          <p:nvPr/>
        </p:nvPicPr>
        <p:blipFill>
          <a:blip r:embed="rId3" cstate="print"/>
          <a:stretch>
            <a:fillRect/>
          </a:stretch>
        </p:blipFill>
        <p:spPr>
          <a:xfrm>
            <a:off x="3657600" y="1981200"/>
            <a:ext cx="4343400" cy="3257550"/>
          </a:xfrm>
          <a:prstGeom prst="rect">
            <a:avLst/>
          </a:prstGeom>
        </p:spPr>
      </p:pic>
      <p:pic>
        <p:nvPicPr>
          <p:cNvPr id="7" name="Picture 6" descr="L1000532.JPG"/>
          <p:cNvPicPr>
            <a:picLocks noChangeAspect="1"/>
          </p:cNvPicPr>
          <p:nvPr/>
        </p:nvPicPr>
        <p:blipFill>
          <a:blip r:embed="rId4" cstate="print"/>
          <a:stretch>
            <a:fillRect/>
          </a:stretch>
        </p:blipFill>
        <p:spPr>
          <a:xfrm>
            <a:off x="228600" y="3429000"/>
            <a:ext cx="4572000" cy="3429000"/>
          </a:xfrm>
          <a:prstGeom prst="rect">
            <a:avLst/>
          </a:prstGeom>
        </p:spPr>
      </p:pic>
      <p:pic>
        <p:nvPicPr>
          <p:cNvPr id="8" name="Picture 7" descr="L1000534.JPG"/>
          <p:cNvPicPr>
            <a:picLocks noChangeAspect="1"/>
          </p:cNvPicPr>
          <p:nvPr/>
        </p:nvPicPr>
        <p:blipFill>
          <a:blip r:embed="rId5" cstate="print"/>
          <a:stretch>
            <a:fillRect/>
          </a:stretch>
        </p:blipFill>
        <p:spPr>
          <a:xfrm>
            <a:off x="5181600" y="4000500"/>
            <a:ext cx="3810000" cy="2857500"/>
          </a:xfrm>
          <a:prstGeom prst="rect">
            <a:avLst/>
          </a:prstGeom>
        </p:spPr>
      </p:pic>
      <p:sp>
        <p:nvSpPr>
          <p:cNvPr id="9" name="TextBox 8"/>
          <p:cNvSpPr txBox="1"/>
          <p:nvPr/>
        </p:nvSpPr>
        <p:spPr>
          <a:xfrm>
            <a:off x="5715000" y="228600"/>
            <a:ext cx="304800" cy="461665"/>
          </a:xfrm>
          <a:prstGeom prst="rect">
            <a:avLst/>
          </a:prstGeom>
          <a:noFill/>
        </p:spPr>
        <p:txBody>
          <a:bodyPr wrap="square" rtlCol="0">
            <a:spAutoFit/>
          </a:bodyPr>
          <a:lstStyle/>
          <a:p>
            <a:r>
              <a:rPr lang="en-US" sz="2400" dirty="0" smtClean="0">
                <a:ln>
                  <a:solidFill>
                    <a:srgbClr val="FF0000"/>
                  </a:solidFill>
                </a:ln>
                <a:solidFill>
                  <a:srgbClr val="FF0000"/>
                </a:solidFill>
              </a:rPr>
              <a:t>1</a:t>
            </a:r>
            <a:endParaRPr lang="en-US" sz="2400" dirty="0">
              <a:ln>
                <a:solidFill>
                  <a:srgbClr val="FF0000"/>
                </a:solidFill>
              </a:ln>
              <a:solidFill>
                <a:srgbClr val="FF0000"/>
              </a:solidFill>
            </a:endParaRPr>
          </a:p>
        </p:txBody>
      </p:sp>
      <p:sp>
        <p:nvSpPr>
          <p:cNvPr id="10" name="TextBox 9"/>
          <p:cNvSpPr txBox="1"/>
          <p:nvPr/>
        </p:nvSpPr>
        <p:spPr>
          <a:xfrm>
            <a:off x="3657600" y="1981200"/>
            <a:ext cx="340158" cy="461665"/>
          </a:xfrm>
          <a:prstGeom prst="rect">
            <a:avLst/>
          </a:prstGeom>
          <a:noFill/>
        </p:spPr>
        <p:txBody>
          <a:bodyPr wrap="none" rtlCol="0">
            <a:spAutoFit/>
          </a:bodyPr>
          <a:lstStyle/>
          <a:p>
            <a:r>
              <a:rPr lang="en-US" sz="2400" dirty="0" smtClean="0">
                <a:solidFill>
                  <a:srgbClr val="FF0000"/>
                </a:solidFill>
              </a:rPr>
              <a:t>2</a:t>
            </a:r>
            <a:endParaRPr lang="en-US" sz="2400" dirty="0">
              <a:solidFill>
                <a:srgbClr val="FF0000"/>
              </a:solidFill>
            </a:endParaRPr>
          </a:p>
        </p:txBody>
      </p:sp>
      <p:sp>
        <p:nvSpPr>
          <p:cNvPr id="11" name="TextBox 10"/>
          <p:cNvSpPr txBox="1"/>
          <p:nvPr/>
        </p:nvSpPr>
        <p:spPr>
          <a:xfrm>
            <a:off x="228600" y="3429000"/>
            <a:ext cx="340158" cy="461665"/>
          </a:xfrm>
          <a:prstGeom prst="rect">
            <a:avLst/>
          </a:prstGeom>
          <a:noFill/>
        </p:spPr>
        <p:txBody>
          <a:bodyPr wrap="none" rtlCol="0">
            <a:spAutoFit/>
          </a:bodyPr>
          <a:lstStyle/>
          <a:p>
            <a:r>
              <a:rPr lang="en-US" sz="2400" dirty="0" smtClean="0">
                <a:solidFill>
                  <a:srgbClr val="FF0000"/>
                </a:solidFill>
              </a:rPr>
              <a:t>3</a:t>
            </a:r>
            <a:endParaRPr lang="en-US" sz="2400" dirty="0">
              <a:solidFill>
                <a:srgbClr val="FF0000"/>
              </a:solidFill>
            </a:endParaRPr>
          </a:p>
        </p:txBody>
      </p:sp>
      <p:sp>
        <p:nvSpPr>
          <p:cNvPr id="12" name="TextBox 11"/>
          <p:cNvSpPr txBox="1"/>
          <p:nvPr/>
        </p:nvSpPr>
        <p:spPr>
          <a:xfrm>
            <a:off x="5181600" y="4038600"/>
            <a:ext cx="340158" cy="461665"/>
          </a:xfrm>
          <a:prstGeom prst="rect">
            <a:avLst/>
          </a:prstGeom>
          <a:noFill/>
        </p:spPr>
        <p:txBody>
          <a:bodyPr wrap="none" rtlCol="0">
            <a:spAutoFit/>
          </a:bodyPr>
          <a:lstStyle/>
          <a:p>
            <a:r>
              <a:rPr lang="en-US" sz="2400" dirty="0" smtClean="0">
                <a:solidFill>
                  <a:srgbClr val="FF0000"/>
                </a:solidFill>
              </a:rPr>
              <a:t>4</a:t>
            </a:r>
            <a:endParaRPr lang="en-US" sz="2400" dirty="0">
              <a:solidFill>
                <a:srgbClr val="FF0000"/>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1812</TotalTime>
  <Words>2039</Words>
  <Application>Microsoft Office PowerPoint</Application>
  <PresentationFormat>On-screen Show (4:3)</PresentationFormat>
  <Paragraphs>240</Paragraphs>
  <Slides>30</Slides>
  <Notes>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Instructions for Detecting Sulfates using the Veris 3150</vt:lpstr>
      <vt:lpstr>Slide 2</vt:lpstr>
      <vt:lpstr>Conductivity Maps</vt:lpstr>
      <vt:lpstr>Slide 4</vt:lpstr>
      <vt:lpstr>Slide 5</vt:lpstr>
      <vt:lpstr>Slide 6</vt:lpstr>
      <vt:lpstr>Readying the Veris for use</vt:lpstr>
      <vt:lpstr>Connecting Hydraulic lines  </vt:lpstr>
      <vt:lpstr>Attaching Hydraulic Pump to power supply</vt:lpstr>
      <vt:lpstr>Readying Veris by removing Transport Lock</vt:lpstr>
      <vt:lpstr>Adjusting Hydraulics for Coulter placement</vt:lpstr>
      <vt:lpstr>Attaching GPS</vt:lpstr>
      <vt:lpstr>GPS Connections</vt:lpstr>
      <vt:lpstr>Establish Communication between EC Surveyor and Veris</vt:lpstr>
      <vt:lpstr>Power up EC Surveyor and Data Logger</vt:lpstr>
      <vt:lpstr>Connecting EC Surveyor to Data Logger</vt:lpstr>
      <vt:lpstr>Power up the Veris</vt:lpstr>
      <vt:lpstr>Data Collection Setup</vt:lpstr>
      <vt:lpstr>Data Collection Setup (Cont.)</vt:lpstr>
      <vt:lpstr>Data Collection</vt:lpstr>
      <vt:lpstr>Instrument Shutdown</vt:lpstr>
      <vt:lpstr>Data Retrieval</vt:lpstr>
      <vt:lpstr>Data Processing</vt:lpstr>
      <vt:lpstr>Slide 24</vt:lpstr>
      <vt:lpstr>Step 1c: Removal/exclusion of anomalous data</vt:lpstr>
      <vt:lpstr>Step 2: Data processing/analysis</vt:lpstr>
      <vt:lpstr>Creating a post map</vt:lpstr>
      <vt:lpstr>Creating a contour map</vt:lpstr>
      <vt:lpstr>Slide 29</vt:lpstr>
      <vt:lpstr>Slide 30</vt:lpstr>
    </vt:vector>
  </TitlesOfParts>
  <Company>Texas Transportation Institute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for Detecting Sulfates using the Veris 3150</dc:title>
  <dc:creator>J-Harris</dc:creator>
  <cp:lastModifiedBy>owner</cp:lastModifiedBy>
  <cp:revision>134</cp:revision>
  <dcterms:created xsi:type="dcterms:W3CDTF">2010-09-28T19:01:57Z</dcterms:created>
  <dcterms:modified xsi:type="dcterms:W3CDTF">2010-10-21T12:54:58Z</dcterms:modified>
</cp:coreProperties>
</file>