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23" r:id="rId2"/>
    <p:sldId id="324" r:id="rId3"/>
    <p:sldId id="325" r:id="rId4"/>
    <p:sldId id="326" r:id="rId5"/>
    <p:sldId id="327" r:id="rId6"/>
    <p:sldId id="328" r:id="rId7"/>
  </p:sldIdLst>
  <p:sldSz cx="9144000" cy="6858000" type="screen4x3"/>
  <p:notesSz cx="7010400" cy="9236075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217">
          <p15:clr>
            <a:srgbClr val="A4A3A4"/>
          </p15:clr>
        </p15:guide>
        <p15:guide id="4" pos="5568">
          <p15:clr>
            <a:srgbClr val="A4A3A4"/>
          </p15:clr>
        </p15:guide>
        <p15:guide id="5" pos="14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ED6"/>
    <a:srgbClr val="F1DFCA"/>
    <a:srgbClr val="DEC5C8"/>
    <a:srgbClr val="CADCE9"/>
    <a:srgbClr val="925700"/>
    <a:srgbClr val="0A395B"/>
    <a:srgbClr val="841524"/>
    <a:srgbClr val="386CA3"/>
    <a:srgbClr val="E6E6E6"/>
    <a:srgbClr val="CC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7" autoAdjust="0"/>
    <p:restoredTop sz="94673" autoAdjust="0"/>
  </p:normalViewPr>
  <p:slideViewPr>
    <p:cSldViewPr showGuides="1">
      <p:cViewPr varScale="1">
        <p:scale>
          <a:sx n="114" d="100"/>
          <a:sy n="114" d="100"/>
        </p:scale>
        <p:origin x="2070" y="102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7/26/2021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81010" y="30480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81010" y="46767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 descr="Header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1384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45720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81010" y="3124200"/>
            <a:ext cx="411480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81010" y="4600574"/>
            <a:ext cx="4114800" cy="79057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 descr="Header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1384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4572000"/>
            <a:ext cx="4191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0" imgH="0" progId="">
                  <p:embed/>
                </p:oleObj>
              </mc:Choice>
              <mc:Fallback>
                <p:oleObj name="think-cell Slide" r:id="rId14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0" y="6519446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itchFamily="34" charset="0"/>
              </a:rPr>
              <a:t>Footer Text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Readiness Level (TRL) Scale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52CDF-4D3D-ED42-A1CB-2E3A9FAD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219200"/>
            <a:ext cx="8477250" cy="50292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925700"/>
                </a:solidFill>
              </a:rPr>
              <a:t>How do we determine when a research solution </a:t>
            </a:r>
            <a:br>
              <a:rPr lang="en-US" b="1" dirty="0">
                <a:solidFill>
                  <a:srgbClr val="925700"/>
                </a:solidFill>
              </a:rPr>
            </a:br>
            <a:r>
              <a:rPr lang="en-US" b="1" dirty="0">
                <a:solidFill>
                  <a:srgbClr val="925700"/>
                </a:solidFill>
              </a:rPr>
              <a:t>is ready to help us solve a transportation challenge? </a:t>
            </a:r>
          </a:p>
          <a:p>
            <a:pPr marL="0" indent="0" algn="ctr">
              <a:buNone/>
            </a:pPr>
            <a:endParaRPr lang="en-US" b="1" dirty="0">
              <a:solidFill>
                <a:srgbClr val="925700"/>
              </a:solidFill>
            </a:endParaRP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4"/>
                </a:solidFill>
                <a:latin typeface="Franklin Gothic" panose="02000003060000020004" pitchFamily="2" charset="0"/>
              </a:rPr>
              <a:t>Technology Readiness Leve</a:t>
            </a:r>
            <a:r>
              <a:rPr lang="en-US" dirty="0">
                <a:solidFill>
                  <a:srgbClr val="925700"/>
                </a:solidFill>
                <a:latin typeface="Franklin Gothic" panose="02000003060000020004" pitchFamily="2" charset="0"/>
              </a:rPr>
              <a:t>l </a:t>
            </a:r>
            <a:r>
              <a:rPr lang="en-US" b="1" dirty="0">
                <a:solidFill>
                  <a:schemeClr val="accent4"/>
                </a:solidFill>
              </a:rPr>
              <a:t>(TRL scale)</a:t>
            </a:r>
            <a:r>
              <a:rPr lang="en-US" dirty="0"/>
              <a:t>  </a:t>
            </a:r>
          </a:p>
          <a:p>
            <a:pPr marL="0" indent="0" algn="ctr">
              <a:buNone/>
            </a:pPr>
            <a:r>
              <a:rPr lang="en-US" sz="1800" i="1" dirty="0"/>
              <a:t>Using this assessment tool throughout the </a:t>
            </a:r>
          </a:p>
          <a:p>
            <a:pPr marL="0" indent="0" algn="ctr">
              <a:buNone/>
            </a:pPr>
            <a:r>
              <a:rPr lang="en-US" sz="1800" i="1" dirty="0"/>
              <a:t>life of a research project can help us in a lot of vital ways.</a:t>
            </a:r>
          </a:p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B1941-2D4A-014C-B4F3-3F101BF21A76}"/>
              </a:ext>
            </a:extLst>
          </p:cNvPr>
          <p:cNvSpPr/>
          <p:nvPr/>
        </p:nvSpPr>
        <p:spPr>
          <a:xfrm>
            <a:off x="838200" y="2819400"/>
            <a:ext cx="7467600" cy="23622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EBE3943-BE79-8544-97DC-08F10DBDDCE6}"/>
              </a:ext>
            </a:extLst>
          </p:cNvPr>
          <p:cNvSpPr/>
          <p:nvPr/>
        </p:nvSpPr>
        <p:spPr>
          <a:xfrm>
            <a:off x="321017" y="4595207"/>
            <a:ext cx="1724241" cy="1581335"/>
          </a:xfrm>
          <a:prstGeom prst="rect">
            <a:avLst/>
          </a:prstGeom>
          <a:solidFill>
            <a:srgbClr val="C0C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2A19BAA-C5C7-494C-A993-F132907B9997}"/>
              </a:ext>
            </a:extLst>
          </p:cNvPr>
          <p:cNvSpPr/>
          <p:nvPr/>
        </p:nvSpPr>
        <p:spPr>
          <a:xfrm>
            <a:off x="316270" y="3469872"/>
            <a:ext cx="1676401" cy="1115404"/>
          </a:xfrm>
          <a:prstGeom prst="rect">
            <a:avLst/>
          </a:prstGeom>
          <a:solidFill>
            <a:srgbClr val="F1D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2F5DA3-29FF-584C-B17D-237B0644B8F8}"/>
              </a:ext>
            </a:extLst>
          </p:cNvPr>
          <p:cNvSpPr/>
          <p:nvPr/>
        </p:nvSpPr>
        <p:spPr>
          <a:xfrm>
            <a:off x="304800" y="1621691"/>
            <a:ext cx="1724241" cy="1838249"/>
          </a:xfrm>
          <a:prstGeom prst="rect">
            <a:avLst/>
          </a:prstGeom>
          <a:solidFill>
            <a:srgbClr val="DEC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B44552-FDE3-4A43-B6FF-A7390CEFBA7C}"/>
              </a:ext>
            </a:extLst>
          </p:cNvPr>
          <p:cNvSpPr/>
          <p:nvPr/>
        </p:nvSpPr>
        <p:spPr>
          <a:xfrm>
            <a:off x="304800" y="793339"/>
            <a:ext cx="1676401" cy="846928"/>
          </a:xfrm>
          <a:prstGeom prst="rect">
            <a:avLst/>
          </a:prstGeom>
          <a:solidFill>
            <a:srgbClr val="CAD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Readiness Level (TRL) Scale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A60F5D-A5A8-7B42-A540-9A8BF6F29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43" y="762000"/>
            <a:ext cx="7059914" cy="54553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6E89D9-4D67-F144-9286-6015351F74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7" t="15161" b="15772"/>
          <a:stretch/>
        </p:blipFill>
        <p:spPr>
          <a:xfrm>
            <a:off x="472774" y="914400"/>
            <a:ext cx="1420729" cy="6254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F74D16F-D8D2-0447-9A51-4AB9C9287BDE}"/>
              </a:ext>
            </a:extLst>
          </p:cNvPr>
          <p:cNvSpPr txBox="1"/>
          <p:nvPr/>
        </p:nvSpPr>
        <p:spPr>
          <a:xfrm>
            <a:off x="2438401" y="1032527"/>
            <a:ext cx="274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86CA3"/>
                </a:solidFill>
                <a:latin typeface="Franklin Gothic" panose="02000003060000020004" pitchFamily="2" charset="0"/>
              </a:rPr>
              <a:t>IMPLEMENTATION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A66B975-72C1-A049-A7FF-EF8D8C2012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" t="18220" r="-139" b="5825"/>
          <a:stretch/>
        </p:blipFill>
        <p:spPr>
          <a:xfrm>
            <a:off x="484564" y="1704791"/>
            <a:ext cx="1426331" cy="163003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80A2156-554A-4C47-B848-732C2CE07FBE}"/>
              </a:ext>
            </a:extLst>
          </p:cNvPr>
          <p:cNvSpPr txBox="1"/>
          <p:nvPr/>
        </p:nvSpPr>
        <p:spPr>
          <a:xfrm>
            <a:off x="2279112" y="2314545"/>
            <a:ext cx="290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1524"/>
                </a:solidFill>
                <a:latin typeface="Franklin Gothic" panose="02000003060000020004" pitchFamily="2" charset="0"/>
              </a:rPr>
              <a:t>DEVELOPMENT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2C1B71A-A93C-D246-9388-B84BCE423C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9"/>
          <a:stretch/>
        </p:blipFill>
        <p:spPr>
          <a:xfrm>
            <a:off x="472774" y="3534580"/>
            <a:ext cx="1426330" cy="8850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F4DA1E6-AFB2-B246-A357-C894DBD36B86}"/>
              </a:ext>
            </a:extLst>
          </p:cNvPr>
          <p:cNvSpPr txBox="1"/>
          <p:nvPr/>
        </p:nvSpPr>
        <p:spPr>
          <a:xfrm>
            <a:off x="2070364" y="3657082"/>
            <a:ext cx="332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Franklin Gothic" panose="02000003060000020004" pitchFamily="2" charset="0"/>
              </a:rPr>
              <a:t>APPLIED </a:t>
            </a:r>
            <a:br>
              <a:rPr lang="en-US" sz="2000" dirty="0">
                <a:solidFill>
                  <a:schemeClr val="accent5"/>
                </a:solidFill>
                <a:latin typeface="Franklin Gothic" panose="02000003060000020004" pitchFamily="2" charset="0"/>
              </a:rPr>
            </a:br>
            <a:r>
              <a:rPr lang="en-US" sz="2000" dirty="0">
                <a:solidFill>
                  <a:schemeClr val="accent5"/>
                </a:solidFill>
                <a:latin typeface="Franklin Gothic" panose="02000003060000020004" pitchFamily="2" charset="0"/>
              </a:rPr>
              <a:t>RESEARCH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8172BD5-0E8F-9148-95BD-2AA2991CBF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2" r="6840"/>
          <a:stretch/>
        </p:blipFill>
        <p:spPr>
          <a:xfrm>
            <a:off x="445703" y="4648200"/>
            <a:ext cx="1447800" cy="131694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DB1E138-B2E8-9843-865E-9E2B49296AF4}"/>
              </a:ext>
            </a:extLst>
          </p:cNvPr>
          <p:cNvSpPr txBox="1"/>
          <p:nvPr/>
        </p:nvSpPr>
        <p:spPr>
          <a:xfrm>
            <a:off x="2438401" y="5028682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A395B"/>
                </a:solidFill>
                <a:latin typeface="Franklin Gothic" panose="02000003060000020004" pitchFamily="2" charset="0"/>
              </a:rPr>
              <a:t>BASIC </a:t>
            </a:r>
            <a:br>
              <a:rPr lang="en-US" sz="2000" dirty="0">
                <a:solidFill>
                  <a:srgbClr val="0A395B"/>
                </a:solidFill>
                <a:latin typeface="Franklin Gothic" panose="02000003060000020004" pitchFamily="2" charset="0"/>
              </a:rPr>
            </a:br>
            <a:r>
              <a:rPr lang="en-US" sz="2000" dirty="0">
                <a:solidFill>
                  <a:srgbClr val="0A395B"/>
                </a:solidFill>
                <a:latin typeface="Franklin Gothic" panose="02000003060000020004" pitchFamily="2" charset="0"/>
              </a:rPr>
              <a:t>RESEARCH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C7079B-9D2C-F14D-9279-7381D174365A}"/>
              </a:ext>
            </a:extLst>
          </p:cNvPr>
          <p:cNvSpPr/>
          <p:nvPr/>
        </p:nvSpPr>
        <p:spPr>
          <a:xfrm>
            <a:off x="304800" y="798870"/>
            <a:ext cx="1724241" cy="539500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7D57D5E-A2D9-D54F-9A4F-5A0B943CF277}"/>
              </a:ext>
            </a:extLst>
          </p:cNvPr>
          <p:cNvCxnSpPr>
            <a:cxnSpLocks/>
          </p:cNvCxnSpPr>
          <p:nvPr/>
        </p:nvCxnSpPr>
        <p:spPr>
          <a:xfrm flipV="1">
            <a:off x="304800" y="1613852"/>
            <a:ext cx="1724241" cy="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F6F372C-4080-1140-8362-7EB174D2369E}"/>
              </a:ext>
            </a:extLst>
          </p:cNvPr>
          <p:cNvCxnSpPr>
            <a:cxnSpLocks/>
          </p:cNvCxnSpPr>
          <p:nvPr/>
        </p:nvCxnSpPr>
        <p:spPr>
          <a:xfrm>
            <a:off x="300355" y="3483943"/>
            <a:ext cx="176556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01BDF7-B0E1-334A-B0E5-15C06B456C0F}"/>
              </a:ext>
            </a:extLst>
          </p:cNvPr>
          <p:cNvCxnSpPr>
            <a:cxnSpLocks/>
          </p:cNvCxnSpPr>
          <p:nvPr/>
        </p:nvCxnSpPr>
        <p:spPr>
          <a:xfrm>
            <a:off x="291502" y="4573434"/>
            <a:ext cx="1724241" cy="738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6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412D-0E17-C145-BF59-0546CC85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Readiness Level (TRL) Scale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727B3-0254-314E-9EE9-81DAAF852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7EAF96-2E12-A649-BBFA-CD4CE5772E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0"/>
          <a:stretch/>
        </p:blipFill>
        <p:spPr>
          <a:xfrm>
            <a:off x="387017" y="1190869"/>
            <a:ext cx="3082834" cy="2199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6FC846-57FC-414E-ADF5-F01FF8FE831C}"/>
              </a:ext>
            </a:extLst>
          </p:cNvPr>
          <p:cNvSpPr txBox="1"/>
          <p:nvPr/>
        </p:nvSpPr>
        <p:spPr>
          <a:xfrm>
            <a:off x="3581400" y="283963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86CA3"/>
                </a:solidFill>
                <a:latin typeface="Franklin Gothic" panose="02000003060000020004" pitchFamily="2" charset="0"/>
              </a:rPr>
              <a:t>IMPLEMENTATION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3A17A-BFB0-634A-BAE2-45648BCB51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8" t="599" r="155" b="83975"/>
          <a:stretch/>
        </p:blipFill>
        <p:spPr>
          <a:xfrm>
            <a:off x="387017" y="3733800"/>
            <a:ext cx="8369749" cy="19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AEE6-A465-214E-9AEC-303A6900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Readiness Level (TRL) Scale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116847-08A8-6A43-92F6-51913C54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C5AB6-6772-C54D-8B14-626A6B6F7B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46" t="18315" r="785" b="54536"/>
          <a:stretch/>
        </p:blipFill>
        <p:spPr>
          <a:xfrm>
            <a:off x="762000" y="2743200"/>
            <a:ext cx="7162800" cy="3320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04D43F-5824-E048-AE95-46A40C7C8B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53" t="18827" b="17344"/>
          <a:stretch/>
        </p:blipFill>
        <p:spPr>
          <a:xfrm>
            <a:off x="763571" y="804601"/>
            <a:ext cx="1763932" cy="18404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F0C14E-08FF-994D-A077-F2ACFF49C337}"/>
              </a:ext>
            </a:extLst>
          </p:cNvPr>
          <p:cNvSpPr txBox="1"/>
          <p:nvPr/>
        </p:nvSpPr>
        <p:spPr>
          <a:xfrm>
            <a:off x="2667000" y="2023083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41524"/>
                </a:solidFill>
                <a:latin typeface="Franklin Gothic" panose="02000003060000020004" pitchFamily="2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89329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AEE6-A465-214E-9AEC-303A6900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Readiness Level (TRL) Scale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116847-08A8-6A43-92F6-51913C54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C5AB6-6772-C54D-8B14-626A6B6F7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77" t="45679" r="2577" b="37772"/>
          <a:stretch/>
        </p:blipFill>
        <p:spPr>
          <a:xfrm>
            <a:off x="517307" y="3276600"/>
            <a:ext cx="8013832" cy="2473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88B24-8951-7E47-A3AF-2B1867D39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16" y="990600"/>
            <a:ext cx="3195186" cy="213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676680-12D4-F247-8316-74620E6303EF}"/>
              </a:ext>
            </a:extLst>
          </p:cNvPr>
          <p:cNvSpPr txBox="1"/>
          <p:nvPr/>
        </p:nvSpPr>
        <p:spPr>
          <a:xfrm>
            <a:off x="3886200" y="170694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/>
                </a:solidFill>
                <a:latin typeface="Franklin Gothic" panose="02000003060000020004" pitchFamily="2" charset="0"/>
              </a:rPr>
              <a:t>APPLIED RESEARCH</a:t>
            </a:r>
          </a:p>
        </p:txBody>
      </p:sp>
    </p:spTree>
    <p:extLst>
      <p:ext uri="{BB962C8B-B14F-4D97-AF65-F5344CB8AC3E}">
        <p14:creationId xmlns:p14="http://schemas.microsoft.com/office/powerpoint/2010/main" val="112861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AEE6-A465-214E-9AEC-303A6900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Readiness Level (TRL) Scale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116847-08A8-6A43-92F6-51913C54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C5AB6-6772-C54D-8B14-626A6B6F7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19" t="62229" r="2576" b="13601"/>
          <a:stretch/>
        </p:blipFill>
        <p:spPr>
          <a:xfrm>
            <a:off x="457200" y="2667000"/>
            <a:ext cx="7543800" cy="3314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26CA22-0A67-9743-8CA6-488846CC5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4" r="2763"/>
          <a:stretch/>
        </p:blipFill>
        <p:spPr>
          <a:xfrm>
            <a:off x="533399" y="838200"/>
            <a:ext cx="2312003" cy="172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B1722A-C4F4-C04F-86D7-D3681F575E4F}"/>
              </a:ext>
            </a:extLst>
          </p:cNvPr>
          <p:cNvSpPr txBox="1"/>
          <p:nvPr/>
        </p:nvSpPr>
        <p:spPr>
          <a:xfrm>
            <a:off x="2895600" y="109734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A395B"/>
                </a:solidFill>
                <a:latin typeface="Franklin Gothic" panose="02000003060000020004" pitchFamily="2" charset="0"/>
              </a:rPr>
              <a:t>BASIC RESEARCH</a:t>
            </a:r>
          </a:p>
        </p:txBody>
      </p:sp>
    </p:spTree>
    <p:extLst>
      <p:ext uri="{BB962C8B-B14F-4D97-AF65-F5344CB8AC3E}">
        <p14:creationId xmlns:p14="http://schemas.microsoft.com/office/powerpoint/2010/main" val="26417757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MASTER_powerpoint_template05212013_v2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MASTER_powerpoint_template05212013_v2</Template>
  <TotalTime>1465</TotalTime>
  <Words>109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Franklin Gothic</vt:lpstr>
      <vt:lpstr>Franklin Gothic Book</vt:lpstr>
      <vt:lpstr>Franklin Gothic Demi</vt:lpstr>
      <vt:lpstr>Wingdings</vt:lpstr>
      <vt:lpstr>MASTER_powerpoint_template05212013_v2</vt:lpstr>
      <vt:lpstr>think-cell Slide</vt:lpstr>
      <vt:lpstr>Technology Readiness Level (TRL) Scale</vt:lpstr>
      <vt:lpstr>Technology Readiness Level (TRL) Scale</vt:lpstr>
      <vt:lpstr>Technology Readiness Level (TRL) Scale</vt:lpstr>
      <vt:lpstr>Technology Readiness Level (TRL) Scale</vt:lpstr>
      <vt:lpstr>Technology Readiness Level (TRL) Scale</vt:lpstr>
      <vt:lpstr>Technology Readiness Level (TRL) Scale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– Transportation System</dc:title>
  <dc:creator>Nelson, Vicky</dc:creator>
  <cp:lastModifiedBy>Kev Barnes</cp:lastModifiedBy>
  <cp:revision>14</cp:revision>
  <cp:lastPrinted>2013-02-21T15:21:56Z</cp:lastPrinted>
  <dcterms:created xsi:type="dcterms:W3CDTF">2021-05-11T19:12:24Z</dcterms:created>
  <dcterms:modified xsi:type="dcterms:W3CDTF">2021-07-27T01:57:24Z</dcterms:modified>
</cp:coreProperties>
</file>