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262" r:id="rId3"/>
    <p:sldId id="323" r:id="rId4"/>
    <p:sldId id="322" r:id="rId5"/>
    <p:sldId id="324" r:id="rId6"/>
    <p:sldId id="257" r:id="rId7"/>
    <p:sldId id="258" r:id="rId8"/>
    <p:sldId id="263" r:id="rId9"/>
    <p:sldId id="259" r:id="rId10"/>
    <p:sldId id="328" r:id="rId11"/>
    <p:sldId id="260" r:id="rId12"/>
    <p:sldId id="327" r:id="rId13"/>
    <p:sldId id="261" r:id="rId14"/>
    <p:sldId id="264" r:id="rId15"/>
    <p:sldId id="266" r:id="rId16"/>
    <p:sldId id="265" r:id="rId17"/>
    <p:sldId id="268" r:id="rId18"/>
    <p:sldId id="269" r:id="rId19"/>
    <p:sldId id="295" r:id="rId20"/>
    <p:sldId id="329" r:id="rId21"/>
    <p:sldId id="271" r:id="rId22"/>
    <p:sldId id="270" r:id="rId23"/>
    <p:sldId id="273" r:id="rId24"/>
    <p:sldId id="272" r:id="rId25"/>
    <p:sldId id="274" r:id="rId26"/>
    <p:sldId id="267" r:id="rId27"/>
    <p:sldId id="279" r:id="rId28"/>
    <p:sldId id="280" r:id="rId29"/>
    <p:sldId id="275" r:id="rId30"/>
    <p:sldId id="277" r:id="rId31"/>
    <p:sldId id="354" r:id="rId32"/>
    <p:sldId id="278" r:id="rId33"/>
    <p:sldId id="276" r:id="rId34"/>
    <p:sldId id="294" r:id="rId35"/>
    <p:sldId id="282" r:id="rId36"/>
    <p:sldId id="281" r:id="rId37"/>
    <p:sldId id="291" r:id="rId38"/>
    <p:sldId id="283" r:id="rId39"/>
    <p:sldId id="292" r:id="rId40"/>
    <p:sldId id="293" r:id="rId41"/>
    <p:sldId id="360" r:id="rId42"/>
    <p:sldId id="284" r:id="rId43"/>
    <p:sldId id="296" r:id="rId44"/>
    <p:sldId id="298" r:id="rId45"/>
    <p:sldId id="286" r:id="rId46"/>
    <p:sldId id="287" r:id="rId47"/>
    <p:sldId id="289" r:id="rId48"/>
    <p:sldId id="290" r:id="rId49"/>
    <p:sldId id="355" r:id="rId50"/>
    <p:sldId id="356" r:id="rId51"/>
    <p:sldId id="357" r:id="rId52"/>
    <p:sldId id="363" r:id="rId53"/>
    <p:sldId id="364" r:id="rId54"/>
    <p:sldId id="370" r:id="rId55"/>
    <p:sldId id="367" r:id="rId56"/>
    <p:sldId id="365" r:id="rId57"/>
    <p:sldId id="366" r:id="rId58"/>
    <p:sldId id="340" r:id="rId59"/>
    <p:sldId id="369" r:id="rId60"/>
    <p:sldId id="368"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17EAE7-DDFC-4489-959E-A5D838CE67E2}" type="datetimeFigureOut">
              <a:rPr lang="en-US" smtClean="0"/>
              <a:pPr/>
              <a:t>7/17/2019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603B33-6FCD-4FE5-BE91-1E632E2F599E}" type="slidenum">
              <a:rPr lang="en-US" smtClean="0"/>
              <a:pPr/>
              <a:t>‹#›</a:t>
            </a:fld>
            <a:endParaRPr lang="en-US"/>
          </a:p>
        </p:txBody>
      </p:sp>
    </p:spTree>
    <p:extLst>
      <p:ext uri="{BB962C8B-B14F-4D97-AF65-F5344CB8AC3E}">
        <p14:creationId xmlns:p14="http://schemas.microsoft.com/office/powerpoint/2010/main" val="4216332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phase: polyethylene</a:t>
            </a:r>
            <a:r>
              <a:rPr lang="en-US" baseline="0" dirty="0" smtClean="0"/>
              <a:t> sheet and armor joint placed. Gap slab shown between 14-in CRCP and 9-in PCP</a:t>
            </a:r>
            <a:endParaRPr lang="en-US" dirty="0"/>
          </a:p>
        </p:txBody>
      </p:sp>
      <p:sp>
        <p:nvSpPr>
          <p:cNvPr id="4" name="Slide Number Placeholder 3"/>
          <p:cNvSpPr>
            <a:spLocks noGrp="1"/>
          </p:cNvSpPr>
          <p:nvPr>
            <p:ph type="sldNum" sz="quarter" idx="10"/>
          </p:nvPr>
        </p:nvSpPr>
        <p:spPr/>
        <p:txBody>
          <a:bodyPr/>
          <a:lstStyle/>
          <a:p>
            <a:fld id="{E0603B33-6FCD-4FE5-BE91-1E632E2F599E}" type="slidenum">
              <a:rPr lang="en-US" smtClean="0"/>
              <a:pPr/>
              <a:t>2</a:t>
            </a:fld>
            <a:endParaRPr lang="en-US"/>
          </a:p>
        </p:txBody>
      </p:sp>
    </p:spTree>
    <p:extLst>
      <p:ext uri="{BB962C8B-B14F-4D97-AF65-F5344CB8AC3E}">
        <p14:creationId xmlns:p14="http://schemas.microsoft.com/office/powerpoint/2010/main" val="1128924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0603B33-6FCD-4FE5-BE91-1E632E2F599E}" type="slidenum">
              <a:rPr lang="en-US" smtClean="0"/>
              <a:pPr/>
              <a:t>11</a:t>
            </a:fld>
            <a:endParaRPr lang="en-US"/>
          </a:p>
        </p:txBody>
      </p:sp>
    </p:spTree>
    <p:extLst>
      <p:ext uri="{BB962C8B-B14F-4D97-AF65-F5344CB8AC3E}">
        <p14:creationId xmlns:p14="http://schemas.microsoft.com/office/powerpoint/2010/main" val="491926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Close-up view of assembled dead end anchor</a:t>
            </a:r>
            <a:endParaRPr lang="en-US" dirty="0"/>
          </a:p>
        </p:txBody>
      </p:sp>
      <p:sp>
        <p:nvSpPr>
          <p:cNvPr id="4" name="Slide Number Placeholder 3"/>
          <p:cNvSpPr>
            <a:spLocks noGrp="1"/>
          </p:cNvSpPr>
          <p:nvPr>
            <p:ph type="sldNum" sz="quarter" idx="10"/>
          </p:nvPr>
        </p:nvSpPr>
        <p:spPr/>
        <p:txBody>
          <a:bodyPr/>
          <a:lstStyle/>
          <a:p>
            <a:fld id="{E0603B33-6FCD-4FE5-BE91-1E632E2F599E}" type="slidenum">
              <a:rPr lang="en-US" smtClean="0"/>
              <a:pPr/>
              <a:t>12</a:t>
            </a:fld>
            <a:endParaRPr lang="en-US"/>
          </a:p>
        </p:txBody>
      </p:sp>
    </p:spTree>
    <p:extLst>
      <p:ext uri="{BB962C8B-B14F-4D97-AF65-F5344CB8AC3E}">
        <p14:creationId xmlns:p14="http://schemas.microsoft.com/office/powerpoint/2010/main" val="1262804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other end of longitudinal tendon assembly</a:t>
            </a:r>
            <a:endParaRPr lang="en-US" dirty="0"/>
          </a:p>
        </p:txBody>
      </p:sp>
      <p:sp>
        <p:nvSpPr>
          <p:cNvPr id="4" name="Slide Number Placeholder 3"/>
          <p:cNvSpPr>
            <a:spLocks noGrp="1"/>
          </p:cNvSpPr>
          <p:nvPr>
            <p:ph type="sldNum" sz="quarter" idx="10"/>
          </p:nvPr>
        </p:nvSpPr>
        <p:spPr/>
        <p:txBody>
          <a:bodyPr/>
          <a:lstStyle/>
          <a:p>
            <a:fld id="{E0603B33-6FCD-4FE5-BE91-1E632E2F599E}" type="slidenum">
              <a:rPr lang="en-US" smtClean="0"/>
              <a:pPr/>
              <a:t>13</a:t>
            </a:fld>
            <a:endParaRPr lang="en-US"/>
          </a:p>
        </p:txBody>
      </p:sp>
    </p:spTree>
    <p:extLst>
      <p:ext uri="{BB962C8B-B14F-4D97-AF65-F5344CB8AC3E}">
        <p14:creationId xmlns:p14="http://schemas.microsoft.com/office/powerpoint/2010/main" val="122142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Tendons at</a:t>
            </a:r>
            <a:r>
              <a:rPr lang="en-US" baseline="0" dirty="0" smtClean="0"/>
              <a:t> stressing pocket locations</a:t>
            </a:r>
            <a:endParaRPr lang="en-US" dirty="0"/>
          </a:p>
        </p:txBody>
      </p:sp>
      <p:sp>
        <p:nvSpPr>
          <p:cNvPr id="4" name="Slide Number Placeholder 3"/>
          <p:cNvSpPr>
            <a:spLocks noGrp="1"/>
          </p:cNvSpPr>
          <p:nvPr>
            <p:ph type="sldNum" sz="quarter" idx="10"/>
          </p:nvPr>
        </p:nvSpPr>
        <p:spPr/>
        <p:txBody>
          <a:bodyPr/>
          <a:lstStyle/>
          <a:p>
            <a:fld id="{E0603B33-6FCD-4FE5-BE91-1E632E2F599E}" type="slidenum">
              <a:rPr lang="en-US" smtClean="0"/>
              <a:pPr/>
              <a:t>14</a:t>
            </a:fld>
            <a:endParaRPr lang="en-US"/>
          </a:p>
        </p:txBody>
      </p:sp>
    </p:spTree>
    <p:extLst>
      <p:ext uri="{BB962C8B-B14F-4D97-AF65-F5344CB8AC3E}">
        <p14:creationId xmlns:p14="http://schemas.microsoft.com/office/powerpoint/2010/main" val="1723586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Stressing pockets </a:t>
            </a:r>
            <a:endParaRPr lang="en-US" dirty="0"/>
          </a:p>
        </p:txBody>
      </p:sp>
      <p:sp>
        <p:nvSpPr>
          <p:cNvPr id="4" name="Slide Number Placeholder 3"/>
          <p:cNvSpPr>
            <a:spLocks noGrp="1"/>
          </p:cNvSpPr>
          <p:nvPr>
            <p:ph type="sldNum" sz="quarter" idx="10"/>
          </p:nvPr>
        </p:nvSpPr>
        <p:spPr/>
        <p:txBody>
          <a:bodyPr/>
          <a:lstStyle/>
          <a:p>
            <a:fld id="{E0603B33-6FCD-4FE5-BE91-1E632E2F599E}" type="slidenum">
              <a:rPr lang="en-US" smtClean="0"/>
              <a:pPr/>
              <a:t>15</a:t>
            </a:fld>
            <a:endParaRPr lang="en-US"/>
          </a:p>
        </p:txBody>
      </p:sp>
    </p:spTree>
    <p:extLst>
      <p:ext uri="{BB962C8B-B14F-4D97-AF65-F5344CB8AC3E}">
        <p14:creationId xmlns:p14="http://schemas.microsoft.com/office/powerpoint/2010/main" val="1834724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Stressing pocket installation</a:t>
            </a:r>
            <a:endParaRPr lang="en-US" dirty="0"/>
          </a:p>
        </p:txBody>
      </p:sp>
      <p:sp>
        <p:nvSpPr>
          <p:cNvPr id="4" name="Slide Number Placeholder 3"/>
          <p:cNvSpPr>
            <a:spLocks noGrp="1"/>
          </p:cNvSpPr>
          <p:nvPr>
            <p:ph type="sldNum" sz="quarter" idx="10"/>
          </p:nvPr>
        </p:nvSpPr>
        <p:spPr/>
        <p:txBody>
          <a:bodyPr/>
          <a:lstStyle/>
          <a:p>
            <a:fld id="{E0603B33-6FCD-4FE5-BE91-1E632E2F599E}" type="slidenum">
              <a:rPr lang="en-US" smtClean="0"/>
              <a:pPr/>
              <a:t>16</a:t>
            </a:fld>
            <a:endParaRPr lang="en-US"/>
          </a:p>
        </p:txBody>
      </p:sp>
    </p:spTree>
    <p:extLst>
      <p:ext uri="{BB962C8B-B14F-4D97-AF65-F5344CB8AC3E}">
        <p14:creationId xmlns:p14="http://schemas.microsoft.com/office/powerpoint/2010/main" val="991697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Close-up view of stressing pocket</a:t>
            </a:r>
            <a:r>
              <a:rPr lang="en-US" baseline="0" dirty="0" smtClean="0"/>
              <a:t> (8-in wide x 48-in long)</a:t>
            </a:r>
            <a:endParaRPr lang="en-US" dirty="0"/>
          </a:p>
        </p:txBody>
      </p:sp>
      <p:sp>
        <p:nvSpPr>
          <p:cNvPr id="4" name="Slide Number Placeholder 3"/>
          <p:cNvSpPr>
            <a:spLocks noGrp="1"/>
          </p:cNvSpPr>
          <p:nvPr>
            <p:ph type="sldNum" sz="quarter" idx="10"/>
          </p:nvPr>
        </p:nvSpPr>
        <p:spPr/>
        <p:txBody>
          <a:bodyPr/>
          <a:lstStyle/>
          <a:p>
            <a:fld id="{E0603B33-6FCD-4FE5-BE91-1E632E2F599E}" type="slidenum">
              <a:rPr lang="en-US" smtClean="0"/>
              <a:pPr/>
              <a:t>17</a:t>
            </a:fld>
            <a:endParaRPr lang="en-US"/>
          </a:p>
        </p:txBody>
      </p:sp>
    </p:spTree>
    <p:extLst>
      <p:ext uri="{BB962C8B-B14F-4D97-AF65-F5344CB8AC3E}">
        <p14:creationId xmlns:p14="http://schemas.microsoft.com/office/powerpoint/2010/main" val="39784446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Stressing pockets with cover on</a:t>
            </a:r>
            <a:endParaRPr lang="en-US" dirty="0"/>
          </a:p>
        </p:txBody>
      </p:sp>
      <p:sp>
        <p:nvSpPr>
          <p:cNvPr id="4" name="Slide Number Placeholder 3"/>
          <p:cNvSpPr>
            <a:spLocks noGrp="1"/>
          </p:cNvSpPr>
          <p:nvPr>
            <p:ph type="sldNum" sz="quarter" idx="10"/>
          </p:nvPr>
        </p:nvSpPr>
        <p:spPr/>
        <p:txBody>
          <a:bodyPr/>
          <a:lstStyle/>
          <a:p>
            <a:fld id="{E0603B33-6FCD-4FE5-BE91-1E632E2F599E}" type="slidenum">
              <a:rPr lang="en-US" smtClean="0"/>
              <a:pPr/>
              <a:t>18</a:t>
            </a:fld>
            <a:endParaRPr lang="en-US"/>
          </a:p>
        </p:txBody>
      </p:sp>
    </p:spTree>
    <p:extLst>
      <p:ext uri="{BB962C8B-B14F-4D97-AF65-F5344CB8AC3E}">
        <p14:creationId xmlns:p14="http://schemas.microsoft.com/office/powerpoint/2010/main" val="21033725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Maturity</a:t>
            </a:r>
            <a:r>
              <a:rPr lang="en-US" baseline="0" dirty="0" smtClean="0"/>
              <a:t> meter (</a:t>
            </a:r>
            <a:r>
              <a:rPr lang="en-US" baseline="0" dirty="0" err="1" smtClean="0"/>
              <a:t>i</a:t>
            </a:r>
            <a:r>
              <a:rPr lang="en-US" baseline="0" dirty="0" smtClean="0"/>
              <a:t>-button) in place at the first transverse post-tensioning bar (direction of concrete placement from right to left, so that the strength estimate using maturity is somewhat conservative)</a:t>
            </a:r>
            <a:endParaRPr lang="en-US" dirty="0"/>
          </a:p>
        </p:txBody>
      </p:sp>
      <p:sp>
        <p:nvSpPr>
          <p:cNvPr id="4" name="Slide Number Placeholder 3"/>
          <p:cNvSpPr>
            <a:spLocks noGrp="1"/>
          </p:cNvSpPr>
          <p:nvPr>
            <p:ph type="sldNum" sz="quarter" idx="10"/>
          </p:nvPr>
        </p:nvSpPr>
        <p:spPr/>
        <p:txBody>
          <a:bodyPr/>
          <a:lstStyle/>
          <a:p>
            <a:fld id="{E0603B33-6FCD-4FE5-BE91-1E632E2F599E}" type="slidenum">
              <a:rPr lang="en-US" smtClean="0"/>
              <a:pPr/>
              <a:t>19</a:t>
            </a:fld>
            <a:endParaRPr lang="en-US"/>
          </a:p>
        </p:txBody>
      </p:sp>
    </p:spTree>
    <p:extLst>
      <p:ext uri="{BB962C8B-B14F-4D97-AF65-F5344CB8AC3E}">
        <p14:creationId xmlns:p14="http://schemas.microsoft.com/office/powerpoint/2010/main" val="14079979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Armor joint with anchor bars and stainless steel dowels along with grout tubes</a:t>
            </a:r>
            <a:endParaRPr lang="en-US" dirty="0"/>
          </a:p>
        </p:txBody>
      </p:sp>
      <p:sp>
        <p:nvSpPr>
          <p:cNvPr id="4" name="Slide Number Placeholder 3"/>
          <p:cNvSpPr>
            <a:spLocks noGrp="1"/>
          </p:cNvSpPr>
          <p:nvPr>
            <p:ph type="sldNum" sz="quarter" idx="10"/>
          </p:nvPr>
        </p:nvSpPr>
        <p:spPr/>
        <p:txBody>
          <a:bodyPr/>
          <a:lstStyle/>
          <a:p>
            <a:fld id="{E0603B33-6FCD-4FE5-BE91-1E632E2F599E}" type="slidenum">
              <a:rPr lang="en-US" smtClean="0"/>
              <a:pPr/>
              <a:t>20</a:t>
            </a:fld>
            <a:endParaRPr lang="en-US"/>
          </a:p>
        </p:txBody>
      </p:sp>
    </p:spTree>
    <p:extLst>
      <p:ext uri="{BB962C8B-B14F-4D97-AF65-F5344CB8AC3E}">
        <p14:creationId xmlns:p14="http://schemas.microsoft.com/office/powerpoint/2010/main" val="2316846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Gap slab between 14-in CRCP and 9-in PCP</a:t>
            </a:r>
            <a:endParaRPr lang="en-US" dirty="0"/>
          </a:p>
        </p:txBody>
      </p:sp>
      <p:sp>
        <p:nvSpPr>
          <p:cNvPr id="4" name="Slide Number Placeholder 3"/>
          <p:cNvSpPr>
            <a:spLocks noGrp="1"/>
          </p:cNvSpPr>
          <p:nvPr>
            <p:ph type="sldNum" sz="quarter" idx="10"/>
          </p:nvPr>
        </p:nvSpPr>
        <p:spPr/>
        <p:txBody>
          <a:bodyPr/>
          <a:lstStyle/>
          <a:p>
            <a:fld id="{E0603B33-6FCD-4FE5-BE91-1E632E2F599E}" type="slidenum">
              <a:rPr lang="en-US" smtClean="0"/>
              <a:pPr/>
              <a:t>3</a:t>
            </a:fld>
            <a:endParaRPr lang="en-US"/>
          </a:p>
        </p:txBody>
      </p:sp>
    </p:spTree>
    <p:extLst>
      <p:ext uri="{BB962C8B-B14F-4D97-AF65-F5344CB8AC3E}">
        <p14:creationId xmlns:p14="http://schemas.microsoft.com/office/powerpoint/2010/main" val="2859209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Initial joint opening (3/4 inches0</a:t>
            </a:r>
            <a:endParaRPr lang="en-US" dirty="0"/>
          </a:p>
        </p:txBody>
      </p:sp>
      <p:sp>
        <p:nvSpPr>
          <p:cNvPr id="4" name="Slide Number Placeholder 3"/>
          <p:cNvSpPr>
            <a:spLocks noGrp="1"/>
          </p:cNvSpPr>
          <p:nvPr>
            <p:ph type="sldNum" sz="quarter" idx="10"/>
          </p:nvPr>
        </p:nvSpPr>
        <p:spPr/>
        <p:txBody>
          <a:bodyPr/>
          <a:lstStyle/>
          <a:p>
            <a:fld id="{E0603B33-6FCD-4FE5-BE91-1E632E2F599E}" type="slidenum">
              <a:rPr lang="en-US" smtClean="0"/>
              <a:pPr/>
              <a:t>21</a:t>
            </a:fld>
            <a:endParaRPr lang="en-US"/>
          </a:p>
        </p:txBody>
      </p:sp>
    </p:spTree>
    <p:extLst>
      <p:ext uri="{BB962C8B-B14F-4D97-AF65-F5344CB8AC3E}">
        <p14:creationId xmlns:p14="http://schemas.microsoft.com/office/powerpoint/2010/main" val="14701294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day of paving (May 27, 2008)</a:t>
            </a:r>
            <a:endParaRPr lang="en-US" dirty="0"/>
          </a:p>
        </p:txBody>
      </p:sp>
      <p:sp>
        <p:nvSpPr>
          <p:cNvPr id="4" name="Slide Number Placeholder 3"/>
          <p:cNvSpPr>
            <a:spLocks noGrp="1"/>
          </p:cNvSpPr>
          <p:nvPr>
            <p:ph type="sldNum" sz="quarter" idx="10"/>
          </p:nvPr>
        </p:nvSpPr>
        <p:spPr/>
        <p:txBody>
          <a:bodyPr/>
          <a:lstStyle/>
          <a:p>
            <a:fld id="{E0603B33-6FCD-4FE5-BE91-1E632E2F599E}" type="slidenum">
              <a:rPr lang="en-US" smtClean="0"/>
              <a:pPr/>
              <a:t>22</a:t>
            </a:fld>
            <a:endParaRPr lang="en-US"/>
          </a:p>
        </p:txBody>
      </p:sp>
    </p:spTree>
    <p:extLst>
      <p:ext uri="{BB962C8B-B14F-4D97-AF65-F5344CB8AC3E}">
        <p14:creationId xmlns:p14="http://schemas.microsoft.com/office/powerpoint/2010/main" val="33824680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Concrete</a:t>
            </a:r>
            <a:r>
              <a:rPr lang="en-US" baseline="0" dirty="0" smtClean="0"/>
              <a:t> placement started about 10-ft beyond the first armor joint, and the area between 14-in CRCP and this starting location was placed by hand</a:t>
            </a:r>
            <a:endParaRPr lang="en-US" dirty="0"/>
          </a:p>
        </p:txBody>
      </p:sp>
      <p:sp>
        <p:nvSpPr>
          <p:cNvPr id="4" name="Slide Number Placeholder 3"/>
          <p:cNvSpPr>
            <a:spLocks noGrp="1"/>
          </p:cNvSpPr>
          <p:nvPr>
            <p:ph type="sldNum" sz="quarter" idx="10"/>
          </p:nvPr>
        </p:nvSpPr>
        <p:spPr/>
        <p:txBody>
          <a:bodyPr/>
          <a:lstStyle/>
          <a:p>
            <a:fld id="{E0603B33-6FCD-4FE5-BE91-1E632E2F599E}" type="slidenum">
              <a:rPr lang="en-US" smtClean="0"/>
              <a:pPr/>
              <a:t>23</a:t>
            </a:fld>
            <a:endParaRPr lang="en-US"/>
          </a:p>
        </p:txBody>
      </p:sp>
    </p:spTree>
    <p:extLst>
      <p:ext uri="{BB962C8B-B14F-4D97-AF65-F5344CB8AC3E}">
        <p14:creationId xmlns:p14="http://schemas.microsoft.com/office/powerpoint/2010/main" val="3308130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Concrete placement by hand</a:t>
            </a:r>
            <a:r>
              <a:rPr lang="en-US" baseline="0" dirty="0" smtClean="0"/>
              <a:t> with forms on the side</a:t>
            </a:r>
            <a:endParaRPr lang="en-US" dirty="0"/>
          </a:p>
        </p:txBody>
      </p:sp>
      <p:sp>
        <p:nvSpPr>
          <p:cNvPr id="4" name="Slide Number Placeholder 3"/>
          <p:cNvSpPr>
            <a:spLocks noGrp="1"/>
          </p:cNvSpPr>
          <p:nvPr>
            <p:ph type="sldNum" sz="quarter" idx="10"/>
          </p:nvPr>
        </p:nvSpPr>
        <p:spPr/>
        <p:txBody>
          <a:bodyPr/>
          <a:lstStyle/>
          <a:p>
            <a:fld id="{E0603B33-6FCD-4FE5-BE91-1E632E2F599E}" type="slidenum">
              <a:rPr lang="en-US" smtClean="0"/>
              <a:pPr/>
              <a:t>24</a:t>
            </a:fld>
            <a:endParaRPr lang="en-US"/>
          </a:p>
        </p:txBody>
      </p:sp>
    </p:spTree>
    <p:extLst>
      <p:ext uri="{BB962C8B-B14F-4D97-AF65-F5344CB8AC3E}">
        <p14:creationId xmlns:p14="http://schemas.microsoft.com/office/powerpoint/2010/main" val="21477719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Vibration</a:t>
            </a:r>
            <a:r>
              <a:rPr lang="en-US" baseline="0" dirty="0" smtClean="0"/>
              <a:t> of concrete at the gap slab</a:t>
            </a:r>
            <a:endParaRPr lang="en-US" dirty="0"/>
          </a:p>
        </p:txBody>
      </p:sp>
      <p:sp>
        <p:nvSpPr>
          <p:cNvPr id="4" name="Slide Number Placeholder 3"/>
          <p:cNvSpPr>
            <a:spLocks noGrp="1"/>
          </p:cNvSpPr>
          <p:nvPr>
            <p:ph type="sldNum" sz="quarter" idx="10"/>
          </p:nvPr>
        </p:nvSpPr>
        <p:spPr/>
        <p:txBody>
          <a:bodyPr/>
          <a:lstStyle/>
          <a:p>
            <a:fld id="{E0603B33-6FCD-4FE5-BE91-1E632E2F599E}" type="slidenum">
              <a:rPr lang="en-US" smtClean="0"/>
              <a:pPr/>
              <a:t>25</a:t>
            </a:fld>
            <a:endParaRPr lang="en-US"/>
          </a:p>
        </p:txBody>
      </p:sp>
    </p:spTree>
    <p:extLst>
      <p:ext uri="{BB962C8B-B14F-4D97-AF65-F5344CB8AC3E}">
        <p14:creationId xmlns:p14="http://schemas.microsoft.com/office/powerpoint/2010/main" val="18593569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Tendons</a:t>
            </a:r>
            <a:r>
              <a:rPr lang="en-US" baseline="0" dirty="0" smtClean="0"/>
              <a:t> ready and concrete placement in progress</a:t>
            </a:r>
            <a:endParaRPr lang="en-US" dirty="0"/>
          </a:p>
        </p:txBody>
      </p:sp>
      <p:sp>
        <p:nvSpPr>
          <p:cNvPr id="4" name="Slide Number Placeholder 3"/>
          <p:cNvSpPr>
            <a:spLocks noGrp="1"/>
          </p:cNvSpPr>
          <p:nvPr>
            <p:ph type="sldNum" sz="quarter" idx="10"/>
          </p:nvPr>
        </p:nvSpPr>
        <p:spPr/>
        <p:txBody>
          <a:bodyPr/>
          <a:lstStyle/>
          <a:p>
            <a:fld id="{E0603B33-6FCD-4FE5-BE91-1E632E2F599E}" type="slidenum">
              <a:rPr lang="en-US" smtClean="0"/>
              <a:pPr/>
              <a:t>26</a:t>
            </a:fld>
            <a:endParaRPr lang="en-US"/>
          </a:p>
        </p:txBody>
      </p:sp>
    </p:spTree>
    <p:extLst>
      <p:ext uri="{BB962C8B-B14F-4D97-AF65-F5344CB8AC3E}">
        <p14:creationId xmlns:p14="http://schemas.microsoft.com/office/powerpoint/2010/main" val="30074873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the concrete paving started, there was not much difference in concrete placement between PCP construction and other PCC paving construction.</a:t>
            </a:r>
            <a:r>
              <a:rPr lang="en-US" baseline="0" dirty="0" smtClean="0"/>
              <a:t> Placer and spreader was used to supply concrete, and same type of slip form paver was used. The speed of the paver was comparable to or a little bit slower than that for normal PCC paving.</a:t>
            </a:r>
            <a:endParaRPr lang="en-US" dirty="0"/>
          </a:p>
        </p:txBody>
      </p:sp>
      <p:sp>
        <p:nvSpPr>
          <p:cNvPr id="4" name="Slide Number Placeholder 3"/>
          <p:cNvSpPr>
            <a:spLocks noGrp="1"/>
          </p:cNvSpPr>
          <p:nvPr>
            <p:ph type="sldNum" sz="quarter" idx="10"/>
          </p:nvPr>
        </p:nvSpPr>
        <p:spPr/>
        <p:txBody>
          <a:bodyPr/>
          <a:lstStyle/>
          <a:p>
            <a:fld id="{E0603B33-6FCD-4FE5-BE91-1E632E2F599E}" type="slidenum">
              <a:rPr lang="en-US" smtClean="0"/>
              <a:pPr/>
              <a:t>27</a:t>
            </a:fld>
            <a:endParaRPr lang="en-US"/>
          </a:p>
        </p:txBody>
      </p:sp>
    </p:spTree>
    <p:extLst>
      <p:ext uri="{BB962C8B-B14F-4D97-AF65-F5344CB8AC3E}">
        <p14:creationId xmlns:p14="http://schemas.microsoft.com/office/powerpoint/2010/main" val="8573122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Enough concrete in front of the paver</a:t>
            </a:r>
            <a:endParaRPr lang="en-US" dirty="0"/>
          </a:p>
        </p:txBody>
      </p:sp>
      <p:sp>
        <p:nvSpPr>
          <p:cNvPr id="4" name="Slide Number Placeholder 3"/>
          <p:cNvSpPr>
            <a:spLocks noGrp="1"/>
          </p:cNvSpPr>
          <p:nvPr>
            <p:ph type="sldNum" sz="quarter" idx="10"/>
          </p:nvPr>
        </p:nvSpPr>
        <p:spPr/>
        <p:txBody>
          <a:bodyPr/>
          <a:lstStyle/>
          <a:p>
            <a:fld id="{E0603B33-6FCD-4FE5-BE91-1E632E2F599E}" type="slidenum">
              <a:rPr lang="en-US" smtClean="0"/>
              <a:pPr/>
              <a:t>28</a:t>
            </a:fld>
            <a:endParaRPr lang="en-US"/>
          </a:p>
        </p:txBody>
      </p:sp>
    </p:spTree>
    <p:extLst>
      <p:ext uri="{BB962C8B-B14F-4D97-AF65-F5344CB8AC3E}">
        <p14:creationId xmlns:p14="http://schemas.microsoft.com/office/powerpoint/2010/main" val="16584641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the first</a:t>
            </a:r>
            <a:r>
              <a:rPr lang="en-US" baseline="0" dirty="0" smtClean="0"/>
              <a:t> day, transverse reinforcements being pushed by concrete pressure</a:t>
            </a:r>
            <a:endParaRPr lang="en-US" dirty="0"/>
          </a:p>
        </p:txBody>
      </p:sp>
      <p:sp>
        <p:nvSpPr>
          <p:cNvPr id="4" name="Slide Number Placeholder 3"/>
          <p:cNvSpPr>
            <a:spLocks noGrp="1"/>
          </p:cNvSpPr>
          <p:nvPr>
            <p:ph type="sldNum" sz="quarter" idx="10"/>
          </p:nvPr>
        </p:nvSpPr>
        <p:spPr/>
        <p:txBody>
          <a:bodyPr/>
          <a:lstStyle/>
          <a:p>
            <a:fld id="{E0603B33-6FCD-4FE5-BE91-1E632E2F599E}" type="slidenum">
              <a:rPr lang="en-US" smtClean="0"/>
              <a:pPr/>
              <a:t>29</a:t>
            </a:fld>
            <a:endParaRPr lang="en-US"/>
          </a:p>
        </p:txBody>
      </p:sp>
    </p:spTree>
    <p:extLst>
      <p:ext uri="{BB962C8B-B14F-4D97-AF65-F5344CB8AC3E}">
        <p14:creationId xmlns:p14="http://schemas.microsoft.com/office/powerpoint/2010/main" val="24350926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Contractor trying to hold transverse steel while the paver is approaching</a:t>
            </a:r>
            <a:endParaRPr lang="en-US" dirty="0"/>
          </a:p>
        </p:txBody>
      </p:sp>
      <p:sp>
        <p:nvSpPr>
          <p:cNvPr id="4" name="Slide Number Placeholder 3"/>
          <p:cNvSpPr>
            <a:spLocks noGrp="1"/>
          </p:cNvSpPr>
          <p:nvPr>
            <p:ph type="sldNum" sz="quarter" idx="10"/>
          </p:nvPr>
        </p:nvSpPr>
        <p:spPr/>
        <p:txBody>
          <a:bodyPr/>
          <a:lstStyle/>
          <a:p>
            <a:fld id="{E0603B33-6FCD-4FE5-BE91-1E632E2F599E}" type="slidenum">
              <a:rPr lang="en-US" smtClean="0"/>
              <a:pPr/>
              <a:t>30</a:t>
            </a:fld>
            <a:endParaRPr lang="en-US"/>
          </a:p>
        </p:txBody>
      </p:sp>
    </p:spTree>
    <p:extLst>
      <p:ext uri="{BB962C8B-B14F-4D97-AF65-F5344CB8AC3E}">
        <p14:creationId xmlns:p14="http://schemas.microsoft.com/office/powerpoint/2010/main" val="4216865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Placing transverse post-tensioning</a:t>
            </a:r>
            <a:r>
              <a:rPr lang="en-US" baseline="0" dirty="0" smtClean="0"/>
              <a:t> bar (1-in diameter at 6-ft spacing)</a:t>
            </a:r>
            <a:endParaRPr lang="en-US" dirty="0"/>
          </a:p>
        </p:txBody>
      </p:sp>
      <p:sp>
        <p:nvSpPr>
          <p:cNvPr id="4" name="Slide Number Placeholder 3"/>
          <p:cNvSpPr>
            <a:spLocks noGrp="1"/>
          </p:cNvSpPr>
          <p:nvPr>
            <p:ph type="sldNum" sz="quarter" idx="10"/>
          </p:nvPr>
        </p:nvSpPr>
        <p:spPr/>
        <p:txBody>
          <a:bodyPr/>
          <a:lstStyle/>
          <a:p>
            <a:fld id="{E0603B33-6FCD-4FE5-BE91-1E632E2F599E}" type="slidenum">
              <a:rPr lang="en-US" smtClean="0"/>
              <a:pPr/>
              <a:t>4</a:t>
            </a:fld>
            <a:endParaRPr lang="en-US"/>
          </a:p>
        </p:txBody>
      </p:sp>
    </p:spTree>
    <p:extLst>
      <p:ext uri="{BB962C8B-B14F-4D97-AF65-F5344CB8AC3E}">
        <p14:creationId xmlns:p14="http://schemas.microsoft.com/office/powerpoint/2010/main" val="8716569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Contractor came up with the idea of placing</a:t>
            </a:r>
            <a:r>
              <a:rPr lang="en-US" baseline="0" dirty="0" smtClean="0"/>
              <a:t> longitudinal steel and tie transverse reinforcements to the longitudinal steel. This helped a little in preventing transverse reinforcements being pushed.</a:t>
            </a:r>
            <a:endParaRPr lang="en-US" dirty="0"/>
          </a:p>
        </p:txBody>
      </p:sp>
      <p:sp>
        <p:nvSpPr>
          <p:cNvPr id="4" name="Slide Number Placeholder 3"/>
          <p:cNvSpPr>
            <a:spLocks noGrp="1"/>
          </p:cNvSpPr>
          <p:nvPr>
            <p:ph type="sldNum" sz="quarter" idx="10"/>
          </p:nvPr>
        </p:nvSpPr>
        <p:spPr/>
        <p:txBody>
          <a:bodyPr/>
          <a:lstStyle/>
          <a:p>
            <a:fld id="{E0603B33-6FCD-4FE5-BE91-1E632E2F599E}" type="slidenum">
              <a:rPr lang="en-US" smtClean="0"/>
              <a:pPr/>
              <a:t>31</a:t>
            </a:fld>
            <a:endParaRPr lang="en-US"/>
          </a:p>
        </p:txBody>
      </p:sp>
    </p:spTree>
    <p:extLst>
      <p:ext uri="{BB962C8B-B14F-4D97-AF65-F5344CB8AC3E}">
        <p14:creationId xmlns:p14="http://schemas.microsoft.com/office/powerpoint/2010/main" val="11745488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Later, the contractor used bars that they hammered into the </a:t>
            </a:r>
            <a:r>
              <a:rPr lang="en-US" dirty="0" err="1" smtClean="0"/>
              <a:t>subbase</a:t>
            </a:r>
            <a:r>
              <a:rPr lang="en-US" dirty="0" smtClean="0"/>
              <a:t>, in addition</a:t>
            </a:r>
            <a:r>
              <a:rPr lang="en-US" baseline="0" dirty="0" smtClean="0"/>
              <a:t> to longitudinal steel described in the previous slide,</a:t>
            </a:r>
            <a:r>
              <a:rPr lang="en-US" dirty="0" smtClean="0"/>
              <a:t> to hold</a:t>
            </a:r>
            <a:r>
              <a:rPr lang="en-US" baseline="0" dirty="0" smtClean="0"/>
              <a:t> transverse post-tensioning bars. A total of four bars were driven into the </a:t>
            </a:r>
            <a:r>
              <a:rPr lang="en-US" baseline="0" dirty="0" err="1" smtClean="0"/>
              <a:t>subbase</a:t>
            </a:r>
            <a:r>
              <a:rPr lang="en-US" baseline="0" dirty="0" smtClean="0"/>
              <a:t> per transverse post-tensioning bar. These bars, however, were installed every third transverse post-tensioning bar. This practice needs further evaluation since the bars will restrain concrete volume changes and could result in pre-stress loss.</a:t>
            </a:r>
            <a:endParaRPr lang="en-US" dirty="0"/>
          </a:p>
        </p:txBody>
      </p:sp>
      <p:sp>
        <p:nvSpPr>
          <p:cNvPr id="4" name="Slide Number Placeholder 3"/>
          <p:cNvSpPr>
            <a:spLocks noGrp="1"/>
          </p:cNvSpPr>
          <p:nvPr>
            <p:ph type="sldNum" sz="quarter" idx="10"/>
          </p:nvPr>
        </p:nvSpPr>
        <p:spPr/>
        <p:txBody>
          <a:bodyPr/>
          <a:lstStyle/>
          <a:p>
            <a:fld id="{E0603B33-6FCD-4FE5-BE91-1E632E2F599E}" type="slidenum">
              <a:rPr lang="en-US" smtClean="0"/>
              <a:pPr/>
              <a:t>32</a:t>
            </a:fld>
            <a:endParaRPr lang="en-US"/>
          </a:p>
        </p:txBody>
      </p:sp>
    </p:spTree>
    <p:extLst>
      <p:ext uri="{BB962C8B-B14F-4D97-AF65-F5344CB8AC3E}">
        <p14:creationId xmlns:p14="http://schemas.microsoft.com/office/powerpoint/2010/main" val="30770541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a:t>
            </a:r>
            <a:r>
              <a:rPr lang="en-US" baseline="0" dirty="0" smtClean="0"/>
              <a:t> all the efforts to keep the reinforcements in place during concrete placement, undulations in longitudinal tendons are observed.</a:t>
            </a:r>
            <a:endParaRPr lang="en-US" dirty="0"/>
          </a:p>
        </p:txBody>
      </p:sp>
      <p:sp>
        <p:nvSpPr>
          <p:cNvPr id="4" name="Slide Number Placeholder 3"/>
          <p:cNvSpPr>
            <a:spLocks noGrp="1"/>
          </p:cNvSpPr>
          <p:nvPr>
            <p:ph type="sldNum" sz="quarter" idx="10"/>
          </p:nvPr>
        </p:nvSpPr>
        <p:spPr/>
        <p:txBody>
          <a:bodyPr/>
          <a:lstStyle/>
          <a:p>
            <a:fld id="{E0603B33-6FCD-4FE5-BE91-1E632E2F599E}" type="slidenum">
              <a:rPr lang="en-US" smtClean="0"/>
              <a:pPr/>
              <a:t>33</a:t>
            </a:fld>
            <a:endParaRPr lang="en-US"/>
          </a:p>
        </p:txBody>
      </p:sp>
    </p:spTree>
    <p:extLst>
      <p:ext uri="{BB962C8B-B14F-4D97-AF65-F5344CB8AC3E}">
        <p14:creationId xmlns:p14="http://schemas.microsoft.com/office/powerpoint/2010/main" val="12437612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Working on stressing pockets – quite labor intensive</a:t>
            </a:r>
            <a:endParaRPr lang="en-US" dirty="0"/>
          </a:p>
        </p:txBody>
      </p:sp>
      <p:sp>
        <p:nvSpPr>
          <p:cNvPr id="4" name="Slide Number Placeholder 3"/>
          <p:cNvSpPr>
            <a:spLocks noGrp="1"/>
          </p:cNvSpPr>
          <p:nvPr>
            <p:ph type="sldNum" sz="quarter" idx="10"/>
          </p:nvPr>
        </p:nvSpPr>
        <p:spPr/>
        <p:txBody>
          <a:bodyPr/>
          <a:lstStyle/>
          <a:p>
            <a:fld id="{E0603B33-6FCD-4FE5-BE91-1E632E2F599E}" type="slidenum">
              <a:rPr lang="en-US" smtClean="0"/>
              <a:pPr/>
              <a:t>34</a:t>
            </a:fld>
            <a:endParaRPr lang="en-US"/>
          </a:p>
        </p:txBody>
      </p:sp>
    </p:spTree>
    <p:extLst>
      <p:ext uri="{BB962C8B-B14F-4D97-AF65-F5344CB8AC3E}">
        <p14:creationId xmlns:p14="http://schemas.microsoft.com/office/powerpoint/2010/main" val="9325249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Locating pockets for transverse post-tensioning bars assembly</a:t>
            </a:r>
            <a:endParaRPr lang="en-US" dirty="0"/>
          </a:p>
        </p:txBody>
      </p:sp>
      <p:sp>
        <p:nvSpPr>
          <p:cNvPr id="4" name="Slide Number Placeholder 3"/>
          <p:cNvSpPr>
            <a:spLocks noGrp="1"/>
          </p:cNvSpPr>
          <p:nvPr>
            <p:ph type="sldNum" sz="quarter" idx="10"/>
          </p:nvPr>
        </p:nvSpPr>
        <p:spPr/>
        <p:txBody>
          <a:bodyPr/>
          <a:lstStyle/>
          <a:p>
            <a:fld id="{E0603B33-6FCD-4FE5-BE91-1E632E2F599E}" type="slidenum">
              <a:rPr lang="en-US" smtClean="0"/>
              <a:pPr/>
              <a:t>35</a:t>
            </a:fld>
            <a:endParaRPr lang="en-US"/>
          </a:p>
        </p:txBody>
      </p:sp>
    </p:spTree>
    <p:extLst>
      <p:ext uri="{BB962C8B-B14F-4D97-AF65-F5344CB8AC3E}">
        <p14:creationId xmlns:p14="http://schemas.microsoft.com/office/powerpoint/2010/main" val="31011746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Edge failure at the transverse post-tensioning bars assembly</a:t>
            </a:r>
            <a:endParaRPr lang="en-US" dirty="0"/>
          </a:p>
        </p:txBody>
      </p:sp>
      <p:sp>
        <p:nvSpPr>
          <p:cNvPr id="4" name="Slide Number Placeholder 3"/>
          <p:cNvSpPr>
            <a:spLocks noGrp="1"/>
          </p:cNvSpPr>
          <p:nvPr>
            <p:ph type="sldNum" sz="quarter" idx="10"/>
          </p:nvPr>
        </p:nvSpPr>
        <p:spPr/>
        <p:txBody>
          <a:bodyPr/>
          <a:lstStyle/>
          <a:p>
            <a:fld id="{E0603B33-6FCD-4FE5-BE91-1E632E2F599E}" type="slidenum">
              <a:rPr lang="en-US" smtClean="0"/>
              <a:pPr/>
              <a:t>36</a:t>
            </a:fld>
            <a:endParaRPr lang="en-US"/>
          </a:p>
        </p:txBody>
      </p:sp>
    </p:spTree>
    <p:extLst>
      <p:ext uri="{BB962C8B-B14F-4D97-AF65-F5344CB8AC3E}">
        <p14:creationId xmlns:p14="http://schemas.microsoft.com/office/powerpoint/2010/main" val="31934242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Little</a:t>
            </a:r>
            <a:r>
              <a:rPr lang="en-US" baseline="0" dirty="0" smtClean="0"/>
              <a:t> difference in finishing operations from those for normal PCC pavements, even though it was stated that the finishers were able to “feel” as if the slab was moving while they were finishing with straight-edge (apparently due to plastic sheet underneath).</a:t>
            </a:r>
            <a:endParaRPr lang="en-US" dirty="0"/>
          </a:p>
        </p:txBody>
      </p:sp>
      <p:sp>
        <p:nvSpPr>
          <p:cNvPr id="4" name="Slide Number Placeholder 3"/>
          <p:cNvSpPr>
            <a:spLocks noGrp="1"/>
          </p:cNvSpPr>
          <p:nvPr>
            <p:ph type="sldNum" sz="quarter" idx="10"/>
          </p:nvPr>
        </p:nvSpPr>
        <p:spPr/>
        <p:txBody>
          <a:bodyPr/>
          <a:lstStyle/>
          <a:p>
            <a:fld id="{E0603B33-6FCD-4FE5-BE91-1E632E2F599E}" type="slidenum">
              <a:rPr lang="en-US" smtClean="0"/>
              <a:pPr/>
              <a:t>37</a:t>
            </a:fld>
            <a:endParaRPr lang="en-US"/>
          </a:p>
        </p:txBody>
      </p:sp>
    </p:spTree>
    <p:extLst>
      <p:ext uri="{BB962C8B-B14F-4D97-AF65-F5344CB8AC3E}">
        <p14:creationId xmlns:p14="http://schemas.microsoft.com/office/powerpoint/2010/main" val="19369492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Carpet drag operation – no difference</a:t>
            </a:r>
            <a:r>
              <a:rPr lang="en-US" baseline="0" dirty="0" smtClean="0"/>
              <a:t> from normal concrete paving</a:t>
            </a:r>
            <a:endParaRPr lang="en-US" dirty="0"/>
          </a:p>
        </p:txBody>
      </p:sp>
      <p:sp>
        <p:nvSpPr>
          <p:cNvPr id="4" name="Slide Number Placeholder 3"/>
          <p:cNvSpPr>
            <a:spLocks noGrp="1"/>
          </p:cNvSpPr>
          <p:nvPr>
            <p:ph type="sldNum" sz="quarter" idx="10"/>
          </p:nvPr>
        </p:nvSpPr>
        <p:spPr/>
        <p:txBody>
          <a:bodyPr/>
          <a:lstStyle/>
          <a:p>
            <a:fld id="{E0603B33-6FCD-4FE5-BE91-1E632E2F599E}" type="slidenum">
              <a:rPr lang="en-US" smtClean="0"/>
              <a:pPr/>
              <a:t>38</a:t>
            </a:fld>
            <a:endParaRPr lang="en-US"/>
          </a:p>
        </p:txBody>
      </p:sp>
    </p:spTree>
    <p:extLst>
      <p:ext uri="{BB962C8B-B14F-4D97-AF65-F5344CB8AC3E}">
        <p14:creationId xmlns:p14="http://schemas.microsoft.com/office/powerpoint/2010/main" val="21427870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Tining</a:t>
            </a:r>
            <a:r>
              <a:rPr lang="en-US" dirty="0" smtClean="0"/>
              <a:t> operations are the same. Grout hoses are shown for transverse post-tension bars</a:t>
            </a:r>
            <a:endParaRPr lang="en-US" dirty="0"/>
          </a:p>
        </p:txBody>
      </p:sp>
      <p:sp>
        <p:nvSpPr>
          <p:cNvPr id="4" name="Slide Number Placeholder 3"/>
          <p:cNvSpPr>
            <a:spLocks noGrp="1"/>
          </p:cNvSpPr>
          <p:nvPr>
            <p:ph type="sldNum" sz="quarter" idx="10"/>
          </p:nvPr>
        </p:nvSpPr>
        <p:spPr/>
        <p:txBody>
          <a:bodyPr/>
          <a:lstStyle/>
          <a:p>
            <a:fld id="{E0603B33-6FCD-4FE5-BE91-1E632E2F599E}" type="slidenum">
              <a:rPr lang="en-US" smtClean="0"/>
              <a:pPr/>
              <a:t>39</a:t>
            </a:fld>
            <a:endParaRPr lang="en-US"/>
          </a:p>
        </p:txBody>
      </p:sp>
    </p:spTree>
    <p:extLst>
      <p:ext uri="{BB962C8B-B14F-4D97-AF65-F5344CB8AC3E}">
        <p14:creationId xmlns:p14="http://schemas.microsoft.com/office/powerpoint/2010/main" val="12710126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difference in curing machine operations</a:t>
            </a:r>
            <a:endParaRPr lang="en-US" dirty="0"/>
          </a:p>
        </p:txBody>
      </p:sp>
      <p:sp>
        <p:nvSpPr>
          <p:cNvPr id="4" name="Slide Number Placeholder 3"/>
          <p:cNvSpPr>
            <a:spLocks noGrp="1"/>
          </p:cNvSpPr>
          <p:nvPr>
            <p:ph type="sldNum" sz="quarter" idx="10"/>
          </p:nvPr>
        </p:nvSpPr>
        <p:spPr/>
        <p:txBody>
          <a:bodyPr/>
          <a:lstStyle/>
          <a:p>
            <a:fld id="{E0603B33-6FCD-4FE5-BE91-1E632E2F599E}" type="slidenum">
              <a:rPr lang="en-US" smtClean="0"/>
              <a:pPr/>
              <a:t>40</a:t>
            </a:fld>
            <a:endParaRPr lang="en-US"/>
          </a:p>
        </p:txBody>
      </p:sp>
    </p:spTree>
    <p:extLst>
      <p:ext uri="{BB962C8B-B14F-4D97-AF65-F5344CB8AC3E}">
        <p14:creationId xmlns:p14="http://schemas.microsoft.com/office/powerpoint/2010/main" val="150905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0603B33-6FCD-4FE5-BE91-1E632E2F599E}" type="slidenum">
              <a:rPr lang="en-US" smtClean="0"/>
              <a:pPr/>
              <a:t>5</a:t>
            </a:fld>
            <a:endParaRPr lang="en-US"/>
          </a:p>
        </p:txBody>
      </p:sp>
    </p:spTree>
    <p:extLst>
      <p:ext uri="{BB962C8B-B14F-4D97-AF65-F5344CB8AC3E}">
        <p14:creationId xmlns:p14="http://schemas.microsoft.com/office/powerpoint/2010/main" val="25337034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 curing </a:t>
            </a:r>
            <a:endParaRPr lang="en-US" dirty="0"/>
          </a:p>
        </p:txBody>
      </p:sp>
      <p:sp>
        <p:nvSpPr>
          <p:cNvPr id="4" name="Slide Number Placeholder 3"/>
          <p:cNvSpPr>
            <a:spLocks noGrp="1"/>
          </p:cNvSpPr>
          <p:nvPr>
            <p:ph type="sldNum" sz="quarter" idx="10"/>
          </p:nvPr>
        </p:nvSpPr>
        <p:spPr/>
        <p:txBody>
          <a:bodyPr/>
          <a:lstStyle/>
          <a:p>
            <a:fld id="{E0603B33-6FCD-4FE5-BE91-1E632E2F599E}" type="slidenum">
              <a:rPr lang="en-US" smtClean="0"/>
              <a:pPr/>
              <a:t>41</a:t>
            </a:fld>
            <a:endParaRPr lang="en-US"/>
          </a:p>
        </p:txBody>
      </p:sp>
    </p:spTree>
    <p:extLst>
      <p:ext uri="{BB962C8B-B14F-4D97-AF65-F5344CB8AC3E}">
        <p14:creationId xmlns:p14="http://schemas.microsoft.com/office/powerpoint/2010/main" val="15257536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Checking the maturity to estimate compressive strength</a:t>
            </a:r>
            <a:r>
              <a:rPr lang="en-US" baseline="0" dirty="0" smtClean="0"/>
              <a:t> for the time of initial post-tensioning </a:t>
            </a:r>
            <a:endParaRPr lang="en-US" dirty="0"/>
          </a:p>
        </p:txBody>
      </p:sp>
      <p:sp>
        <p:nvSpPr>
          <p:cNvPr id="4" name="Slide Number Placeholder 3"/>
          <p:cNvSpPr>
            <a:spLocks noGrp="1"/>
          </p:cNvSpPr>
          <p:nvPr>
            <p:ph type="sldNum" sz="quarter" idx="10"/>
          </p:nvPr>
        </p:nvSpPr>
        <p:spPr/>
        <p:txBody>
          <a:bodyPr/>
          <a:lstStyle/>
          <a:p>
            <a:fld id="{E0603B33-6FCD-4FE5-BE91-1E632E2F599E}" type="slidenum">
              <a:rPr lang="en-US" smtClean="0"/>
              <a:pPr/>
              <a:t>42</a:t>
            </a:fld>
            <a:endParaRPr lang="en-US"/>
          </a:p>
        </p:txBody>
      </p:sp>
    </p:spTree>
    <p:extLst>
      <p:ext uri="{BB962C8B-B14F-4D97-AF65-F5344CB8AC3E}">
        <p14:creationId xmlns:p14="http://schemas.microsoft.com/office/powerpoint/2010/main" val="24485093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Steel piece</a:t>
            </a:r>
            <a:r>
              <a:rPr lang="en-US" baseline="0" dirty="0" smtClean="0"/>
              <a:t> that holds the armor joint is removed before the initial post-tensioning is applied.</a:t>
            </a:r>
            <a:endParaRPr lang="en-US" dirty="0"/>
          </a:p>
        </p:txBody>
      </p:sp>
      <p:sp>
        <p:nvSpPr>
          <p:cNvPr id="4" name="Slide Number Placeholder 3"/>
          <p:cNvSpPr>
            <a:spLocks noGrp="1"/>
          </p:cNvSpPr>
          <p:nvPr>
            <p:ph type="sldNum" sz="quarter" idx="10"/>
          </p:nvPr>
        </p:nvSpPr>
        <p:spPr/>
        <p:txBody>
          <a:bodyPr/>
          <a:lstStyle/>
          <a:p>
            <a:fld id="{E0603B33-6FCD-4FE5-BE91-1E632E2F599E}" type="slidenum">
              <a:rPr lang="en-US" smtClean="0"/>
              <a:pPr/>
              <a:t>43</a:t>
            </a:fld>
            <a:endParaRPr lang="en-US"/>
          </a:p>
        </p:txBody>
      </p:sp>
    </p:spTree>
    <p:extLst>
      <p:ext uri="{BB962C8B-B14F-4D97-AF65-F5344CB8AC3E}">
        <p14:creationId xmlns:p14="http://schemas.microsoft.com/office/powerpoint/2010/main" val="17267609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Locating grout</a:t>
            </a:r>
            <a:r>
              <a:rPr lang="en-US" baseline="0" dirty="0" smtClean="0"/>
              <a:t> hoses chipping concrete to expose grouting hoses at armor joint </a:t>
            </a:r>
            <a:endParaRPr lang="en-US" dirty="0"/>
          </a:p>
        </p:txBody>
      </p:sp>
      <p:sp>
        <p:nvSpPr>
          <p:cNvPr id="4" name="Slide Number Placeholder 3"/>
          <p:cNvSpPr>
            <a:spLocks noGrp="1"/>
          </p:cNvSpPr>
          <p:nvPr>
            <p:ph type="sldNum" sz="quarter" idx="10"/>
          </p:nvPr>
        </p:nvSpPr>
        <p:spPr/>
        <p:txBody>
          <a:bodyPr/>
          <a:lstStyle/>
          <a:p>
            <a:fld id="{E0603B33-6FCD-4FE5-BE91-1E632E2F599E}" type="slidenum">
              <a:rPr lang="en-US" smtClean="0"/>
              <a:pPr/>
              <a:t>44</a:t>
            </a:fld>
            <a:endParaRPr lang="en-US"/>
          </a:p>
        </p:txBody>
      </p:sp>
    </p:spTree>
    <p:extLst>
      <p:ext uri="{BB962C8B-B14F-4D97-AF65-F5344CB8AC3E}">
        <p14:creationId xmlns:p14="http://schemas.microsoft.com/office/powerpoint/2010/main" val="42706630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Initial post-tensioning</a:t>
            </a:r>
            <a:endParaRPr lang="en-US" dirty="0"/>
          </a:p>
        </p:txBody>
      </p:sp>
      <p:sp>
        <p:nvSpPr>
          <p:cNvPr id="4" name="Slide Number Placeholder 3"/>
          <p:cNvSpPr>
            <a:spLocks noGrp="1"/>
          </p:cNvSpPr>
          <p:nvPr>
            <p:ph type="sldNum" sz="quarter" idx="10"/>
          </p:nvPr>
        </p:nvSpPr>
        <p:spPr/>
        <p:txBody>
          <a:bodyPr/>
          <a:lstStyle/>
          <a:p>
            <a:fld id="{E0603B33-6FCD-4FE5-BE91-1E632E2F599E}" type="slidenum">
              <a:rPr lang="en-US" smtClean="0"/>
              <a:pPr/>
              <a:t>45</a:t>
            </a:fld>
            <a:endParaRPr lang="en-US"/>
          </a:p>
        </p:txBody>
      </p:sp>
    </p:spTree>
    <p:extLst>
      <p:ext uri="{BB962C8B-B14F-4D97-AF65-F5344CB8AC3E}">
        <p14:creationId xmlns:p14="http://schemas.microsoft.com/office/powerpoint/2010/main" val="30173282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Initial post-tensioning (target: 15 kips</a:t>
            </a:r>
            <a:r>
              <a:rPr lang="en-US" baseline="0" dirty="0" smtClean="0"/>
              <a:t> per tendon)</a:t>
            </a:r>
            <a:endParaRPr lang="en-US" dirty="0"/>
          </a:p>
        </p:txBody>
      </p:sp>
      <p:sp>
        <p:nvSpPr>
          <p:cNvPr id="4" name="Slide Number Placeholder 3"/>
          <p:cNvSpPr>
            <a:spLocks noGrp="1"/>
          </p:cNvSpPr>
          <p:nvPr>
            <p:ph type="sldNum" sz="quarter" idx="10"/>
          </p:nvPr>
        </p:nvSpPr>
        <p:spPr/>
        <p:txBody>
          <a:bodyPr/>
          <a:lstStyle/>
          <a:p>
            <a:fld id="{E0603B33-6FCD-4FE5-BE91-1E632E2F599E}" type="slidenum">
              <a:rPr lang="en-US" smtClean="0"/>
              <a:pPr/>
              <a:t>46</a:t>
            </a:fld>
            <a:endParaRPr lang="en-US"/>
          </a:p>
        </p:txBody>
      </p:sp>
    </p:spTree>
    <p:extLst>
      <p:ext uri="{BB962C8B-B14F-4D97-AF65-F5344CB8AC3E}">
        <p14:creationId xmlns:p14="http://schemas.microsoft.com/office/powerpoint/2010/main" val="34897498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Post-tensioning</a:t>
            </a:r>
            <a:r>
              <a:rPr lang="en-US" baseline="0" dirty="0" smtClean="0"/>
              <a:t> for transverse post-tensioning bar (target: 46.6 </a:t>
            </a:r>
            <a:r>
              <a:rPr lang="en-US" baseline="0" dirty="0" err="1" smtClean="0"/>
              <a:t>ksi</a:t>
            </a:r>
            <a:r>
              <a:rPr lang="en-US" baseline="0" dirty="0" smtClean="0"/>
              <a:t> per bar)</a:t>
            </a:r>
            <a:endParaRPr lang="en-US" dirty="0"/>
          </a:p>
        </p:txBody>
      </p:sp>
      <p:sp>
        <p:nvSpPr>
          <p:cNvPr id="4" name="Slide Number Placeholder 3"/>
          <p:cNvSpPr>
            <a:spLocks noGrp="1"/>
          </p:cNvSpPr>
          <p:nvPr>
            <p:ph type="sldNum" sz="quarter" idx="10"/>
          </p:nvPr>
        </p:nvSpPr>
        <p:spPr/>
        <p:txBody>
          <a:bodyPr/>
          <a:lstStyle/>
          <a:p>
            <a:fld id="{E0603B33-6FCD-4FE5-BE91-1E632E2F599E}" type="slidenum">
              <a:rPr lang="en-US" smtClean="0"/>
              <a:pPr/>
              <a:t>47</a:t>
            </a:fld>
            <a:endParaRPr lang="en-US"/>
          </a:p>
        </p:txBody>
      </p:sp>
    </p:spTree>
    <p:extLst>
      <p:ext uri="{BB962C8B-B14F-4D97-AF65-F5344CB8AC3E}">
        <p14:creationId xmlns:p14="http://schemas.microsoft.com/office/powerpoint/2010/main" val="32876035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Measuring</a:t>
            </a:r>
            <a:r>
              <a:rPr lang="en-US" baseline="0" dirty="0" smtClean="0"/>
              <a:t> the extension of transverse bar during post-tensioning operation</a:t>
            </a:r>
            <a:endParaRPr lang="en-US" dirty="0"/>
          </a:p>
        </p:txBody>
      </p:sp>
      <p:sp>
        <p:nvSpPr>
          <p:cNvPr id="4" name="Slide Number Placeholder 3"/>
          <p:cNvSpPr>
            <a:spLocks noGrp="1"/>
          </p:cNvSpPr>
          <p:nvPr>
            <p:ph type="sldNum" sz="quarter" idx="10"/>
          </p:nvPr>
        </p:nvSpPr>
        <p:spPr/>
        <p:txBody>
          <a:bodyPr/>
          <a:lstStyle/>
          <a:p>
            <a:fld id="{E0603B33-6FCD-4FE5-BE91-1E632E2F599E}" type="slidenum">
              <a:rPr lang="en-US" smtClean="0"/>
              <a:pPr/>
              <a:t>48</a:t>
            </a:fld>
            <a:endParaRPr lang="en-US"/>
          </a:p>
        </p:txBody>
      </p:sp>
    </p:spTree>
    <p:extLst>
      <p:ext uri="{BB962C8B-B14F-4D97-AF65-F5344CB8AC3E}">
        <p14:creationId xmlns:p14="http://schemas.microsoft.com/office/powerpoint/2010/main" val="8969838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CRCP gap</a:t>
            </a:r>
            <a:r>
              <a:rPr lang="en-US" baseline="0" dirty="0" smtClean="0"/>
              <a:t> slab</a:t>
            </a:r>
            <a:endParaRPr lang="en-US" dirty="0"/>
          </a:p>
        </p:txBody>
      </p:sp>
      <p:sp>
        <p:nvSpPr>
          <p:cNvPr id="4" name="Slide Number Placeholder 3"/>
          <p:cNvSpPr>
            <a:spLocks noGrp="1"/>
          </p:cNvSpPr>
          <p:nvPr>
            <p:ph type="sldNum" sz="quarter" idx="10"/>
          </p:nvPr>
        </p:nvSpPr>
        <p:spPr/>
        <p:txBody>
          <a:bodyPr/>
          <a:lstStyle/>
          <a:p>
            <a:fld id="{E0603B33-6FCD-4FE5-BE91-1E632E2F599E}" type="slidenum">
              <a:rPr lang="en-US" smtClean="0"/>
              <a:pPr/>
              <a:t>49</a:t>
            </a:fld>
            <a:endParaRPr lang="en-US"/>
          </a:p>
        </p:txBody>
      </p:sp>
    </p:spTree>
    <p:extLst>
      <p:ext uri="{BB962C8B-B14F-4D97-AF65-F5344CB8AC3E}">
        <p14:creationId xmlns:p14="http://schemas.microsoft.com/office/powerpoint/2010/main" val="35412393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Contractor looking at the sheet</a:t>
            </a:r>
            <a:r>
              <a:rPr lang="en-US" baseline="0" dirty="0" smtClean="0"/>
              <a:t> to determine how much post-tensioning force he has to apply. This table was to address low strength due to cold temperature. The numbers in the far right column are the pressure they will go by on the gage in slide 46.  </a:t>
            </a:r>
            <a:endParaRPr lang="en-US" dirty="0"/>
          </a:p>
        </p:txBody>
      </p:sp>
      <p:sp>
        <p:nvSpPr>
          <p:cNvPr id="4" name="Slide Number Placeholder 3"/>
          <p:cNvSpPr>
            <a:spLocks noGrp="1"/>
          </p:cNvSpPr>
          <p:nvPr>
            <p:ph type="sldNum" sz="quarter" idx="10"/>
          </p:nvPr>
        </p:nvSpPr>
        <p:spPr/>
        <p:txBody>
          <a:bodyPr/>
          <a:lstStyle/>
          <a:p>
            <a:fld id="{E0603B33-6FCD-4FE5-BE91-1E632E2F599E}" type="slidenum">
              <a:rPr lang="en-US" smtClean="0"/>
              <a:pPr/>
              <a:t>50</a:t>
            </a:fld>
            <a:endParaRPr lang="en-US"/>
          </a:p>
        </p:txBody>
      </p:sp>
    </p:spTree>
    <p:extLst>
      <p:ext uri="{BB962C8B-B14F-4D97-AF65-F5344CB8AC3E}">
        <p14:creationId xmlns:p14="http://schemas.microsoft.com/office/powerpoint/2010/main" val="216230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Assembly of longitudinal tendons</a:t>
            </a:r>
            <a:endParaRPr lang="en-US" dirty="0"/>
          </a:p>
        </p:txBody>
      </p:sp>
      <p:sp>
        <p:nvSpPr>
          <p:cNvPr id="4" name="Slide Number Placeholder 3"/>
          <p:cNvSpPr>
            <a:spLocks noGrp="1"/>
          </p:cNvSpPr>
          <p:nvPr>
            <p:ph type="sldNum" sz="quarter" idx="10"/>
          </p:nvPr>
        </p:nvSpPr>
        <p:spPr/>
        <p:txBody>
          <a:bodyPr/>
          <a:lstStyle/>
          <a:p>
            <a:fld id="{E0603B33-6FCD-4FE5-BE91-1E632E2F599E}" type="slidenum">
              <a:rPr lang="en-US" smtClean="0"/>
              <a:pPr/>
              <a:t>6</a:t>
            </a:fld>
            <a:endParaRPr lang="en-US"/>
          </a:p>
        </p:txBody>
      </p:sp>
    </p:spTree>
    <p:extLst>
      <p:ext uri="{BB962C8B-B14F-4D97-AF65-F5344CB8AC3E}">
        <p14:creationId xmlns:p14="http://schemas.microsoft.com/office/powerpoint/2010/main" val="1261943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r>
              <a:rPr lang="en-US" baseline="0" dirty="0" smtClean="0"/>
              <a:t> transverse crack was observed on the slab placed on Aug 4, 2008. The crack was near the center of the slab.</a:t>
            </a:r>
            <a:endParaRPr lang="en-US" dirty="0"/>
          </a:p>
        </p:txBody>
      </p:sp>
      <p:sp>
        <p:nvSpPr>
          <p:cNvPr id="4" name="Slide Number Placeholder 3"/>
          <p:cNvSpPr>
            <a:spLocks noGrp="1"/>
          </p:cNvSpPr>
          <p:nvPr>
            <p:ph type="sldNum" sz="quarter" idx="10"/>
          </p:nvPr>
        </p:nvSpPr>
        <p:spPr/>
        <p:txBody>
          <a:bodyPr/>
          <a:lstStyle/>
          <a:p>
            <a:fld id="{E0603B33-6FCD-4FE5-BE91-1E632E2F599E}" type="slidenum">
              <a:rPr lang="en-US" smtClean="0"/>
              <a:pPr/>
              <a:t>51</a:t>
            </a:fld>
            <a:endParaRPr lang="en-US"/>
          </a:p>
        </p:txBody>
      </p:sp>
    </p:spTree>
    <p:extLst>
      <p:ext uri="{BB962C8B-B14F-4D97-AF65-F5344CB8AC3E}">
        <p14:creationId xmlns:p14="http://schemas.microsoft.com/office/powerpoint/2010/main" val="10163791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Longitudinal crack was also observed on the slab placed</a:t>
            </a:r>
            <a:r>
              <a:rPr lang="en-US" baseline="0" dirty="0" smtClean="0"/>
              <a:t> on August 4, 2008. </a:t>
            </a:r>
            <a:endParaRPr lang="en-US" dirty="0"/>
          </a:p>
        </p:txBody>
      </p:sp>
      <p:sp>
        <p:nvSpPr>
          <p:cNvPr id="4" name="Slide Number Placeholder 3"/>
          <p:cNvSpPr>
            <a:spLocks noGrp="1"/>
          </p:cNvSpPr>
          <p:nvPr>
            <p:ph type="sldNum" sz="quarter" idx="10"/>
          </p:nvPr>
        </p:nvSpPr>
        <p:spPr/>
        <p:txBody>
          <a:bodyPr/>
          <a:lstStyle/>
          <a:p>
            <a:fld id="{E0603B33-6FCD-4FE5-BE91-1E632E2F599E}" type="slidenum">
              <a:rPr lang="en-US" smtClean="0"/>
              <a:pPr/>
              <a:t>52</a:t>
            </a:fld>
            <a:endParaRPr lang="en-US"/>
          </a:p>
        </p:txBody>
      </p:sp>
    </p:spTree>
    <p:extLst>
      <p:ext uri="{BB962C8B-B14F-4D97-AF65-F5344CB8AC3E}">
        <p14:creationId xmlns:p14="http://schemas.microsoft.com/office/powerpoint/2010/main" val="23286117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 view of gages</a:t>
            </a:r>
            <a:r>
              <a:rPr lang="en-US" baseline="0" dirty="0" smtClean="0"/>
              <a:t> installed</a:t>
            </a:r>
            <a:endParaRPr lang="en-US" dirty="0"/>
          </a:p>
        </p:txBody>
      </p:sp>
      <p:sp>
        <p:nvSpPr>
          <p:cNvPr id="4" name="Slide Number Placeholder 3"/>
          <p:cNvSpPr>
            <a:spLocks noGrp="1"/>
          </p:cNvSpPr>
          <p:nvPr>
            <p:ph type="sldNum" sz="quarter" idx="10"/>
          </p:nvPr>
        </p:nvSpPr>
        <p:spPr/>
        <p:txBody>
          <a:bodyPr/>
          <a:lstStyle/>
          <a:p>
            <a:fld id="{E0603B33-6FCD-4FE5-BE91-1E632E2F599E}" type="slidenum">
              <a:rPr lang="en-US" smtClean="0"/>
              <a:pPr/>
              <a:t>55</a:t>
            </a:fld>
            <a:endParaRPr lang="en-US"/>
          </a:p>
        </p:txBody>
      </p:sp>
    </p:spTree>
    <p:extLst>
      <p:ext uri="{BB962C8B-B14F-4D97-AF65-F5344CB8AC3E}">
        <p14:creationId xmlns:p14="http://schemas.microsoft.com/office/powerpoint/2010/main" val="19921006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Vibrating wire strain gages placed</a:t>
            </a:r>
            <a:r>
              <a:rPr lang="en-US" baseline="0" dirty="0" smtClean="0"/>
              <a:t> in longitudinal and transverse directions, also at different depths</a:t>
            </a:r>
            <a:endParaRPr lang="en-US" dirty="0"/>
          </a:p>
        </p:txBody>
      </p:sp>
      <p:sp>
        <p:nvSpPr>
          <p:cNvPr id="4" name="Slide Number Placeholder 3"/>
          <p:cNvSpPr>
            <a:spLocks noGrp="1"/>
          </p:cNvSpPr>
          <p:nvPr>
            <p:ph type="sldNum" sz="quarter" idx="10"/>
          </p:nvPr>
        </p:nvSpPr>
        <p:spPr/>
        <p:txBody>
          <a:bodyPr/>
          <a:lstStyle/>
          <a:p>
            <a:fld id="{E0603B33-6FCD-4FE5-BE91-1E632E2F599E}" type="slidenum">
              <a:rPr lang="en-US" smtClean="0"/>
              <a:pPr/>
              <a:t>56</a:t>
            </a:fld>
            <a:endParaRPr lang="en-US"/>
          </a:p>
        </p:txBody>
      </p:sp>
    </p:spTree>
    <p:extLst>
      <p:ext uri="{BB962C8B-B14F-4D97-AF65-F5344CB8AC3E}">
        <p14:creationId xmlns:p14="http://schemas.microsoft.com/office/powerpoint/2010/main" val="32857769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Relative humidity sensors at different depths</a:t>
            </a:r>
            <a:endParaRPr lang="en-US" dirty="0"/>
          </a:p>
        </p:txBody>
      </p:sp>
      <p:sp>
        <p:nvSpPr>
          <p:cNvPr id="4" name="Slide Number Placeholder 3"/>
          <p:cNvSpPr>
            <a:spLocks noGrp="1"/>
          </p:cNvSpPr>
          <p:nvPr>
            <p:ph type="sldNum" sz="quarter" idx="10"/>
          </p:nvPr>
        </p:nvSpPr>
        <p:spPr/>
        <p:txBody>
          <a:bodyPr/>
          <a:lstStyle/>
          <a:p>
            <a:fld id="{E0603B33-6FCD-4FE5-BE91-1E632E2F599E}" type="slidenum">
              <a:rPr lang="en-US" smtClean="0"/>
              <a:pPr/>
              <a:t>57</a:t>
            </a:fld>
            <a:endParaRPr lang="en-US"/>
          </a:p>
        </p:txBody>
      </p:sp>
    </p:spTree>
    <p:extLst>
      <p:ext uri="{BB962C8B-B14F-4D97-AF65-F5344CB8AC3E}">
        <p14:creationId xmlns:p14="http://schemas.microsoft.com/office/powerpoint/2010/main" val="33965735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Slab displacement gages installed along</a:t>
            </a:r>
            <a:r>
              <a:rPr lang="en-US" baseline="0" dirty="0" smtClean="0"/>
              <a:t> the edge of the slab</a:t>
            </a:r>
            <a:endParaRPr lang="en-US" dirty="0"/>
          </a:p>
        </p:txBody>
      </p:sp>
      <p:sp>
        <p:nvSpPr>
          <p:cNvPr id="4" name="Slide Number Placeholder 3"/>
          <p:cNvSpPr>
            <a:spLocks noGrp="1"/>
          </p:cNvSpPr>
          <p:nvPr>
            <p:ph type="sldNum" sz="quarter" idx="10"/>
          </p:nvPr>
        </p:nvSpPr>
        <p:spPr/>
        <p:txBody>
          <a:bodyPr/>
          <a:lstStyle/>
          <a:p>
            <a:fld id="{E0603B33-6FCD-4FE5-BE91-1E632E2F599E}" type="slidenum">
              <a:rPr lang="en-US" smtClean="0"/>
              <a:pPr/>
              <a:t>58</a:t>
            </a:fld>
            <a:endParaRPr lang="en-US"/>
          </a:p>
        </p:txBody>
      </p:sp>
    </p:spTree>
    <p:extLst>
      <p:ext uri="{BB962C8B-B14F-4D97-AF65-F5344CB8AC3E}">
        <p14:creationId xmlns:p14="http://schemas.microsoft.com/office/powerpoint/2010/main" val="112648480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Connecting</a:t>
            </a:r>
            <a:r>
              <a:rPr lang="en-US" baseline="0" dirty="0" smtClean="0"/>
              <a:t> wires to data logger</a:t>
            </a:r>
            <a:endParaRPr lang="en-US" dirty="0"/>
          </a:p>
        </p:txBody>
      </p:sp>
      <p:sp>
        <p:nvSpPr>
          <p:cNvPr id="4" name="Slide Number Placeholder 3"/>
          <p:cNvSpPr>
            <a:spLocks noGrp="1"/>
          </p:cNvSpPr>
          <p:nvPr>
            <p:ph type="sldNum" sz="quarter" idx="10"/>
          </p:nvPr>
        </p:nvSpPr>
        <p:spPr/>
        <p:txBody>
          <a:bodyPr/>
          <a:lstStyle/>
          <a:p>
            <a:fld id="{E0603B33-6FCD-4FE5-BE91-1E632E2F599E}" type="slidenum">
              <a:rPr lang="en-US" smtClean="0"/>
              <a:pPr/>
              <a:t>59</a:t>
            </a:fld>
            <a:endParaRPr lang="en-US"/>
          </a:p>
        </p:txBody>
      </p:sp>
    </p:spTree>
    <p:extLst>
      <p:ext uri="{BB962C8B-B14F-4D97-AF65-F5344CB8AC3E}">
        <p14:creationId xmlns:p14="http://schemas.microsoft.com/office/powerpoint/2010/main" val="21081795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Semi-permanent data logger</a:t>
            </a:r>
            <a:endParaRPr lang="en-US" dirty="0"/>
          </a:p>
        </p:txBody>
      </p:sp>
      <p:sp>
        <p:nvSpPr>
          <p:cNvPr id="4" name="Slide Number Placeholder 3"/>
          <p:cNvSpPr>
            <a:spLocks noGrp="1"/>
          </p:cNvSpPr>
          <p:nvPr>
            <p:ph type="sldNum" sz="quarter" idx="10"/>
          </p:nvPr>
        </p:nvSpPr>
        <p:spPr/>
        <p:txBody>
          <a:bodyPr/>
          <a:lstStyle/>
          <a:p>
            <a:fld id="{E0603B33-6FCD-4FE5-BE91-1E632E2F599E}" type="slidenum">
              <a:rPr lang="en-US" smtClean="0"/>
              <a:pPr/>
              <a:t>60</a:t>
            </a:fld>
            <a:endParaRPr lang="en-US"/>
          </a:p>
        </p:txBody>
      </p:sp>
    </p:spTree>
    <p:extLst>
      <p:ext uri="{BB962C8B-B14F-4D97-AF65-F5344CB8AC3E}">
        <p14:creationId xmlns:p14="http://schemas.microsoft.com/office/powerpoint/2010/main" val="894382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Assembly of longitudinal tendons</a:t>
            </a:r>
          </a:p>
          <a:p>
            <a:endParaRPr lang="en-US" dirty="0"/>
          </a:p>
        </p:txBody>
      </p:sp>
      <p:sp>
        <p:nvSpPr>
          <p:cNvPr id="4" name="Slide Number Placeholder 3"/>
          <p:cNvSpPr>
            <a:spLocks noGrp="1"/>
          </p:cNvSpPr>
          <p:nvPr>
            <p:ph type="sldNum" sz="quarter" idx="10"/>
          </p:nvPr>
        </p:nvSpPr>
        <p:spPr/>
        <p:txBody>
          <a:bodyPr/>
          <a:lstStyle/>
          <a:p>
            <a:fld id="{E0603B33-6FCD-4FE5-BE91-1E632E2F599E}" type="slidenum">
              <a:rPr lang="en-US" smtClean="0"/>
              <a:pPr/>
              <a:t>7</a:t>
            </a:fld>
            <a:endParaRPr lang="en-US"/>
          </a:p>
        </p:txBody>
      </p:sp>
    </p:spTree>
    <p:extLst>
      <p:ext uri="{BB962C8B-B14F-4D97-AF65-F5344CB8AC3E}">
        <p14:creationId xmlns:p14="http://schemas.microsoft.com/office/powerpoint/2010/main" val="3273235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Later on, they used machine to assemble longitudinal</a:t>
            </a:r>
            <a:r>
              <a:rPr lang="en-US" baseline="0" dirty="0" smtClean="0"/>
              <a:t> tendons – improved efficiency</a:t>
            </a:r>
            <a:endParaRPr lang="en-US" dirty="0"/>
          </a:p>
        </p:txBody>
      </p:sp>
      <p:sp>
        <p:nvSpPr>
          <p:cNvPr id="4" name="Slide Number Placeholder 3"/>
          <p:cNvSpPr>
            <a:spLocks noGrp="1"/>
          </p:cNvSpPr>
          <p:nvPr>
            <p:ph type="sldNum" sz="quarter" idx="10"/>
          </p:nvPr>
        </p:nvSpPr>
        <p:spPr/>
        <p:txBody>
          <a:bodyPr/>
          <a:lstStyle/>
          <a:p>
            <a:fld id="{E0603B33-6FCD-4FE5-BE91-1E632E2F599E}" type="slidenum">
              <a:rPr lang="en-US" smtClean="0"/>
              <a:pPr/>
              <a:t>8</a:t>
            </a:fld>
            <a:endParaRPr lang="en-US"/>
          </a:p>
        </p:txBody>
      </p:sp>
    </p:spTree>
    <p:extLst>
      <p:ext uri="{BB962C8B-B14F-4D97-AF65-F5344CB8AC3E}">
        <p14:creationId xmlns:p14="http://schemas.microsoft.com/office/powerpoint/2010/main" val="1640051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Cutting the tendon at the right length:</a:t>
            </a:r>
            <a:r>
              <a:rPr lang="en-US" baseline="0" dirty="0" smtClean="0"/>
              <a:t> early-stage practice</a:t>
            </a:r>
            <a:endParaRPr lang="en-US" dirty="0"/>
          </a:p>
        </p:txBody>
      </p:sp>
      <p:sp>
        <p:nvSpPr>
          <p:cNvPr id="4" name="Slide Number Placeholder 3"/>
          <p:cNvSpPr>
            <a:spLocks noGrp="1"/>
          </p:cNvSpPr>
          <p:nvPr>
            <p:ph type="sldNum" sz="quarter" idx="10"/>
          </p:nvPr>
        </p:nvSpPr>
        <p:spPr/>
        <p:txBody>
          <a:bodyPr/>
          <a:lstStyle/>
          <a:p>
            <a:fld id="{E0603B33-6FCD-4FE5-BE91-1E632E2F599E}" type="slidenum">
              <a:rPr lang="en-US" smtClean="0"/>
              <a:pPr/>
              <a:t>9</a:t>
            </a:fld>
            <a:endParaRPr lang="en-US"/>
          </a:p>
        </p:txBody>
      </p:sp>
    </p:spTree>
    <p:extLst>
      <p:ext uri="{BB962C8B-B14F-4D97-AF65-F5344CB8AC3E}">
        <p14:creationId xmlns:p14="http://schemas.microsoft.com/office/powerpoint/2010/main" val="143848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Cutting the tendon at the right length:</a:t>
            </a:r>
            <a:r>
              <a:rPr lang="en-US" baseline="0" dirty="0" smtClean="0"/>
              <a:t> improved practice</a:t>
            </a:r>
            <a:endParaRPr lang="en-US" dirty="0"/>
          </a:p>
        </p:txBody>
      </p:sp>
      <p:sp>
        <p:nvSpPr>
          <p:cNvPr id="4" name="Slide Number Placeholder 3"/>
          <p:cNvSpPr>
            <a:spLocks noGrp="1"/>
          </p:cNvSpPr>
          <p:nvPr>
            <p:ph type="sldNum" sz="quarter" idx="10"/>
          </p:nvPr>
        </p:nvSpPr>
        <p:spPr/>
        <p:txBody>
          <a:bodyPr/>
          <a:lstStyle/>
          <a:p>
            <a:fld id="{E0603B33-6FCD-4FE5-BE91-1E632E2F599E}" type="slidenum">
              <a:rPr lang="en-US" smtClean="0"/>
              <a:pPr/>
              <a:t>10</a:t>
            </a:fld>
            <a:endParaRPr lang="en-US"/>
          </a:p>
        </p:txBody>
      </p:sp>
    </p:spTree>
    <p:extLst>
      <p:ext uri="{BB962C8B-B14F-4D97-AF65-F5344CB8AC3E}">
        <p14:creationId xmlns:p14="http://schemas.microsoft.com/office/powerpoint/2010/main" val="1033825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2AAC2F-F796-4D3D-B454-D32ED2B60A2B}" type="datetimeFigureOut">
              <a:rPr lang="en-US" smtClean="0"/>
              <a:pPr/>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AEA94-6D86-4F7E-B348-2EFCC2FBD6F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2AAC2F-F796-4D3D-B454-D32ED2B60A2B}" type="datetimeFigureOut">
              <a:rPr lang="en-US" smtClean="0"/>
              <a:pPr/>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AEA94-6D86-4F7E-B348-2EFCC2FBD6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2AAC2F-F796-4D3D-B454-D32ED2B60A2B}" type="datetimeFigureOut">
              <a:rPr lang="en-US" smtClean="0"/>
              <a:pPr/>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AEA94-6D86-4F7E-B348-2EFCC2FBD6F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2AAC2F-F796-4D3D-B454-D32ED2B60A2B}" type="datetimeFigureOut">
              <a:rPr lang="en-US" smtClean="0"/>
              <a:pPr/>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AEA94-6D86-4F7E-B348-2EFCC2FBD6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2AAC2F-F796-4D3D-B454-D32ED2B60A2B}" type="datetimeFigureOut">
              <a:rPr lang="en-US" smtClean="0"/>
              <a:pPr/>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AEA94-6D86-4F7E-B348-2EFCC2FBD6F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2AAC2F-F796-4D3D-B454-D32ED2B60A2B}" type="datetimeFigureOut">
              <a:rPr lang="en-US" smtClean="0"/>
              <a:pPr/>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AEA94-6D86-4F7E-B348-2EFCC2FBD6F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2AAC2F-F796-4D3D-B454-D32ED2B60A2B}" type="datetimeFigureOut">
              <a:rPr lang="en-US" smtClean="0"/>
              <a:pPr/>
              <a:t>7/17/2019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AAEA94-6D86-4F7E-B348-2EFCC2FBD6F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2AAC2F-F796-4D3D-B454-D32ED2B60A2B}" type="datetimeFigureOut">
              <a:rPr lang="en-US" smtClean="0"/>
              <a:pPr/>
              <a:t>7/17/2019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AAEA94-6D86-4F7E-B348-2EFCC2FBD6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2AAC2F-F796-4D3D-B454-D32ED2B60A2B}" type="datetimeFigureOut">
              <a:rPr lang="en-US" smtClean="0"/>
              <a:pPr/>
              <a:t>7/17/2019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AAEA94-6D86-4F7E-B348-2EFCC2FBD6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2AAC2F-F796-4D3D-B454-D32ED2B60A2B}" type="datetimeFigureOut">
              <a:rPr lang="en-US" smtClean="0"/>
              <a:pPr/>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AEA94-6D86-4F7E-B348-2EFCC2FBD6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2AAC2F-F796-4D3D-B454-D32ED2B60A2B}" type="datetimeFigureOut">
              <a:rPr lang="en-US" smtClean="0"/>
              <a:pPr/>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AEA94-6D86-4F7E-B348-2EFCC2FBD6F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2AAC2F-F796-4D3D-B454-D32ED2B60A2B}" type="datetimeFigureOut">
              <a:rPr lang="en-US" smtClean="0"/>
              <a:pPr/>
              <a:t>7/17/2019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AAEA94-6D86-4F7E-B348-2EFCC2FBD6F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219200"/>
            <a:ext cx="7772400" cy="1470025"/>
          </a:xfrm>
        </p:spPr>
        <p:txBody>
          <a:bodyPr>
            <a:normAutofit fontScale="90000"/>
          </a:bodyPr>
          <a:lstStyle/>
          <a:p>
            <a:r>
              <a:rPr lang="en-US" dirty="0" smtClean="0"/>
              <a:t>Construction of Cast-in-Place Post-Tensioned Concrete Pavement</a:t>
            </a:r>
            <a:br>
              <a:rPr lang="en-US" dirty="0" smtClean="0"/>
            </a:br>
            <a:r>
              <a:rPr lang="en-US" dirty="0" smtClean="0"/>
              <a:t/>
            </a:r>
            <a:br>
              <a:rPr lang="en-US" dirty="0" smtClean="0"/>
            </a:br>
            <a:r>
              <a:rPr lang="en-US" dirty="0" smtClean="0"/>
              <a:t>Collection of Pictures</a:t>
            </a:r>
            <a:endParaRPr lang="en-US" dirty="0"/>
          </a:p>
        </p:txBody>
      </p:sp>
      <p:sp>
        <p:nvSpPr>
          <p:cNvPr id="3" name="Subtitle 2"/>
          <p:cNvSpPr>
            <a:spLocks noGrp="1"/>
          </p:cNvSpPr>
          <p:nvPr>
            <p:ph type="subTitle" idx="1"/>
          </p:nvPr>
        </p:nvSpPr>
        <p:spPr>
          <a:xfrm>
            <a:off x="1371600" y="4343400"/>
            <a:ext cx="6781800" cy="1752600"/>
          </a:xfrm>
        </p:spPr>
        <p:txBody>
          <a:bodyPr/>
          <a:lstStyle/>
          <a:p>
            <a:r>
              <a:rPr lang="en-US" dirty="0" err="1" smtClean="0"/>
              <a:t>TxDOT</a:t>
            </a:r>
            <a:r>
              <a:rPr lang="en-US" dirty="0" smtClean="0"/>
              <a:t> Implementation Project 5-4035</a:t>
            </a:r>
          </a:p>
          <a:p>
            <a:r>
              <a:rPr lang="en-US" dirty="0" smtClean="0"/>
              <a:t>Texas Tech University</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D:\D\My Documents\My Pictures\5-4035\6-19-08\pp-mechani cutting.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D\My Documents\My Pictures\5-4035\5-27-08\PP4-a.jpg"/>
          <p:cNvPicPr>
            <a:picLocks noChangeAspect="1" noChangeArrowheads="1"/>
          </p:cNvPicPr>
          <p:nvPr/>
        </p:nvPicPr>
        <p:blipFill>
          <a:blip r:embed="rId3"/>
          <a:srcRect/>
          <a:stretch>
            <a:fillRect/>
          </a:stretch>
        </p:blipFill>
        <p:spPr bwMode="auto">
          <a:xfrm>
            <a:off x="1" y="1"/>
            <a:ext cx="4876304" cy="3657600"/>
          </a:xfrm>
          <a:prstGeom prst="rect">
            <a:avLst/>
          </a:prstGeom>
          <a:noFill/>
        </p:spPr>
      </p:pic>
      <p:pic>
        <p:nvPicPr>
          <p:cNvPr id="4099" name="Picture 3" descr="D:\D\My Documents\My Pictures\5-4035\5-27-08\pp-4b.jpg"/>
          <p:cNvPicPr>
            <a:picLocks noChangeAspect="1" noChangeArrowheads="1"/>
          </p:cNvPicPr>
          <p:nvPr/>
        </p:nvPicPr>
        <p:blipFill>
          <a:blip r:embed="rId4"/>
          <a:srcRect/>
          <a:stretch>
            <a:fillRect/>
          </a:stretch>
        </p:blipFill>
        <p:spPr bwMode="auto">
          <a:xfrm>
            <a:off x="4166107" y="3124200"/>
            <a:ext cx="4977893" cy="37338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D\My Documents\My Pictures\5-4035\6-19-08\pp-anchor completed.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D\My Documents\My Pictures\5-4035\5-27-08\pp-5.jpg"/>
          <p:cNvPicPr>
            <a:picLocks noChangeAspect="1" noChangeArrowheads="1"/>
          </p:cNvPicPr>
          <p:nvPr/>
        </p:nvPicPr>
        <p:blipFill>
          <a:blip r:embed="rId3"/>
          <a:srcRect/>
          <a:stretch>
            <a:fillRect/>
          </a:stretch>
        </p:blipFill>
        <p:spPr bwMode="auto">
          <a:xfrm>
            <a:off x="0" y="0"/>
            <a:ext cx="9144000" cy="685869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D\My Documents\My Pictures\5-4035\6-19-08\pp-tendon.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D:\D\My Documents\My Pictures\5-4035\6-19-08\pp-pocket2.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D:\D\My Documents\My Pictures\5-4035\6-19-08\pp-pocket1.jpg"/>
          <p:cNvPicPr>
            <a:picLocks noChangeAspect="1" noChangeArrowheads="1"/>
          </p:cNvPicPr>
          <p:nvPr/>
        </p:nvPicPr>
        <p:blipFill>
          <a:blip r:embed="rId3"/>
          <a:srcRect/>
          <a:stretch>
            <a:fillRect/>
          </a:stretch>
        </p:blipFill>
        <p:spPr bwMode="auto">
          <a:xfrm>
            <a:off x="0" y="0"/>
            <a:ext cx="9144000" cy="6857999"/>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D:\D\My Documents\My Pictures\5-4035\5-27-08\pp-insidde pocket.jpg"/>
          <p:cNvPicPr>
            <a:picLocks noChangeAspect="1" noChangeArrowheads="1"/>
          </p:cNvPicPr>
          <p:nvPr/>
        </p:nvPicPr>
        <p:blipFill>
          <a:blip r:embed="rId3"/>
          <a:srcRect/>
          <a:stretch>
            <a:fillRect/>
          </a:stretch>
        </p:blipFill>
        <p:spPr bwMode="auto">
          <a:xfrm>
            <a:off x="0" y="0"/>
            <a:ext cx="9144000" cy="685869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D:\D\My Documents\My Pictures\5-4035\5-27-08\pp-pocket closed.jpg"/>
          <p:cNvPicPr>
            <a:picLocks noChangeAspect="1" noChangeArrowheads="1"/>
          </p:cNvPicPr>
          <p:nvPr/>
        </p:nvPicPr>
        <p:blipFill>
          <a:blip r:embed="rId3"/>
          <a:srcRect/>
          <a:stretch>
            <a:fillRect/>
          </a:stretch>
        </p:blipFill>
        <p:spPr bwMode="auto">
          <a:xfrm>
            <a:off x="0" y="0"/>
            <a:ext cx="9144000" cy="685869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D:\D\My Documents\My Pictures\5-4035\104NIKON\pp2703.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3" name="Oval 2"/>
          <p:cNvSpPr/>
          <p:nvPr/>
        </p:nvSpPr>
        <p:spPr>
          <a:xfrm>
            <a:off x="6248400" y="3276600"/>
            <a:ext cx="9144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D\My Documents\My Pictures\5-4035\6-19-08\pp-realfirst.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D:\D\My Documents\My Pictures\5-4035\5-27-08\pp-joint.jpg"/>
          <p:cNvPicPr>
            <a:picLocks noChangeAspect="1" noChangeArrowheads="1"/>
          </p:cNvPicPr>
          <p:nvPr/>
        </p:nvPicPr>
        <p:blipFill>
          <a:blip r:embed="rId3"/>
          <a:srcRect/>
          <a:stretch>
            <a:fillRect/>
          </a:stretch>
        </p:blipFill>
        <p:spPr bwMode="auto">
          <a:xfrm>
            <a:off x="0" y="0"/>
            <a:ext cx="9144000" cy="685869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D:\D\My Documents\My Pictures\5-4035\5-27-08\pp-joint detail.jpg"/>
          <p:cNvPicPr>
            <a:picLocks noChangeAspect="1" noChangeArrowheads="1"/>
          </p:cNvPicPr>
          <p:nvPr/>
        </p:nvPicPr>
        <p:blipFill>
          <a:blip r:embed="rId3"/>
          <a:srcRect/>
          <a:stretch>
            <a:fillRect/>
          </a:stretch>
        </p:blipFill>
        <p:spPr bwMode="auto">
          <a:xfrm>
            <a:off x="0" y="0"/>
            <a:ext cx="9144000" cy="685869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D:\D\My Documents\My Pictures\5-4035\5-27-08\pp-gap slab.jpg"/>
          <p:cNvPicPr>
            <a:picLocks noChangeAspect="1" noChangeArrowheads="1"/>
          </p:cNvPicPr>
          <p:nvPr/>
        </p:nvPicPr>
        <p:blipFill>
          <a:blip r:embed="rId3"/>
          <a:srcRect/>
          <a:stretch>
            <a:fillRect/>
          </a:stretch>
        </p:blipFill>
        <p:spPr bwMode="auto">
          <a:xfrm>
            <a:off x="0" y="0"/>
            <a:ext cx="9144000" cy="6858698"/>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D:\D\My Documents\My Pictures\5-4035\5-27-08\pp-first pour2.jpg"/>
          <p:cNvPicPr>
            <a:picLocks noChangeAspect="1" noChangeArrowheads="1"/>
          </p:cNvPicPr>
          <p:nvPr/>
        </p:nvPicPr>
        <p:blipFill>
          <a:blip r:embed="rId3"/>
          <a:srcRect/>
          <a:stretch>
            <a:fillRect/>
          </a:stretch>
        </p:blipFill>
        <p:spPr bwMode="auto">
          <a:xfrm>
            <a:off x="0" y="0"/>
            <a:ext cx="9144000" cy="6858698"/>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D:\D\My Documents\My Pictures\5-4035\5-27-08\pp-first pour.jpg"/>
          <p:cNvPicPr>
            <a:picLocks noChangeAspect="1" noChangeArrowheads="1"/>
          </p:cNvPicPr>
          <p:nvPr/>
        </p:nvPicPr>
        <p:blipFill>
          <a:blip r:embed="rId3"/>
          <a:srcRect/>
          <a:stretch>
            <a:fillRect/>
          </a:stretch>
        </p:blipFill>
        <p:spPr bwMode="auto">
          <a:xfrm>
            <a:off x="0" y="0"/>
            <a:ext cx="9144000" cy="6858698"/>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D:\D\My Documents\My Pictures\5-4035\5-27-08\pp-first pour3.jpg"/>
          <p:cNvPicPr>
            <a:picLocks noChangeAspect="1" noChangeArrowheads="1"/>
          </p:cNvPicPr>
          <p:nvPr/>
        </p:nvPicPr>
        <p:blipFill>
          <a:blip r:embed="rId3"/>
          <a:srcRect/>
          <a:stretch>
            <a:fillRect/>
          </a:stretch>
        </p:blipFill>
        <p:spPr bwMode="auto">
          <a:xfrm>
            <a:off x="0" y="0"/>
            <a:ext cx="9144000" cy="6858698"/>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D:\D\My Documents\My Pictures\5-4035\104NIKON\pp-tendon overview.JPG"/>
          <p:cNvPicPr>
            <a:picLocks noChangeAspect="1" noChangeArrowheads="1"/>
          </p:cNvPicPr>
          <p:nvPr/>
        </p:nvPicPr>
        <p:blipFill>
          <a:blip r:embed="rId3"/>
          <a:srcRect/>
          <a:stretch>
            <a:fillRect/>
          </a:stretch>
        </p:blipFill>
        <p:spPr bwMode="auto">
          <a:xfrm>
            <a:off x="0" y="0"/>
            <a:ext cx="9174362" cy="68580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D:\D\My Documents\My Pictures\5-4035\5-27-08\pp117.jpg"/>
          <p:cNvPicPr>
            <a:picLocks noChangeAspect="1" noChangeArrowheads="1"/>
          </p:cNvPicPr>
          <p:nvPr/>
        </p:nvPicPr>
        <p:blipFill>
          <a:blip r:embed="rId3"/>
          <a:srcRect/>
          <a:stretch>
            <a:fillRect/>
          </a:stretch>
        </p:blipFill>
        <p:spPr bwMode="auto">
          <a:xfrm>
            <a:off x="0" y="0"/>
            <a:ext cx="9144000" cy="6858698"/>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D:\D\My Documents\My Pictures\5-4035\5-27-08\pp126.jpg"/>
          <p:cNvPicPr>
            <a:picLocks noChangeAspect="1" noChangeArrowheads="1"/>
          </p:cNvPicPr>
          <p:nvPr/>
        </p:nvPicPr>
        <p:blipFill>
          <a:blip r:embed="rId3"/>
          <a:srcRect/>
          <a:stretch>
            <a:fillRect/>
          </a:stretch>
        </p:blipFill>
        <p:spPr bwMode="auto">
          <a:xfrm>
            <a:off x="0" y="0"/>
            <a:ext cx="9144000" cy="6858698"/>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D:\D\My Documents\My Pictures\5-4035\5-27-08\pp-steel puched.jpg"/>
          <p:cNvPicPr>
            <a:picLocks noChangeAspect="1" noChangeArrowheads="1"/>
          </p:cNvPicPr>
          <p:nvPr/>
        </p:nvPicPr>
        <p:blipFill>
          <a:blip r:embed="rId3"/>
          <a:srcRect/>
          <a:stretch>
            <a:fillRect/>
          </a:stretch>
        </p:blipFill>
        <p:spPr bwMode="auto">
          <a:xfrm>
            <a:off x="0" y="0"/>
            <a:ext cx="9144000" cy="685869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D\My Documents\My Pictures\5-4035\6-19-08\pp-joint.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D:\D\My Documents\My Pictures\5-4035\5-27-08\pp-holding steel.jpg"/>
          <p:cNvPicPr>
            <a:picLocks noChangeAspect="1" noChangeArrowheads="1"/>
          </p:cNvPicPr>
          <p:nvPr/>
        </p:nvPicPr>
        <p:blipFill>
          <a:blip r:embed="rId3"/>
          <a:srcRect/>
          <a:stretch>
            <a:fillRect/>
          </a:stretch>
        </p:blipFill>
        <p:spPr bwMode="auto">
          <a:xfrm>
            <a:off x="0" y="0"/>
            <a:ext cx="9144000" cy="6858698"/>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D\My Documents\My Pictures\5-4035\6-19-08\Picture 494.jpg"/>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D:\D\My Documents\My Pictures\5-4035\104NIKON\pp-drivin.JPG"/>
          <p:cNvPicPr>
            <a:picLocks noChangeAspect="1" noChangeArrowheads="1"/>
          </p:cNvPicPr>
          <p:nvPr/>
        </p:nvPicPr>
        <p:blipFill>
          <a:blip r:embed="rId3"/>
          <a:srcRect/>
          <a:stretch>
            <a:fillRect/>
          </a:stretch>
        </p:blipFill>
        <p:spPr bwMode="auto">
          <a:xfrm>
            <a:off x="0" y="0"/>
            <a:ext cx="9160160" cy="6858000"/>
          </a:xfrm>
          <a:prstGeom prst="rect">
            <a:avLst/>
          </a:prstGeom>
          <a:noFill/>
        </p:spPr>
      </p:pic>
      <p:sp>
        <p:nvSpPr>
          <p:cNvPr id="3" name="Oval 2"/>
          <p:cNvSpPr/>
          <p:nvPr/>
        </p:nvSpPr>
        <p:spPr>
          <a:xfrm>
            <a:off x="4114800" y="5029200"/>
            <a:ext cx="9144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810000" y="1905000"/>
            <a:ext cx="9144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D:\D\My Documents\My Pictures\5-4035\104NIKON\pp-pushed.JPG"/>
          <p:cNvPicPr>
            <a:picLocks noChangeAspect="1" noChangeArrowheads="1"/>
          </p:cNvPicPr>
          <p:nvPr/>
        </p:nvPicPr>
        <p:blipFill>
          <a:blip r:embed="rId3"/>
          <a:srcRect/>
          <a:stretch>
            <a:fillRect/>
          </a:stretch>
        </p:blipFill>
        <p:spPr bwMode="auto">
          <a:xfrm>
            <a:off x="0" y="0"/>
            <a:ext cx="9179199" cy="68580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D:\D\My Documents\My Pictures\5-4035\104NIKON\pp2700.JPG"/>
          <p:cNvPicPr>
            <a:picLocks noChangeAspect="1" noChangeArrowheads="1"/>
          </p:cNvPicPr>
          <p:nvPr/>
        </p:nvPicPr>
        <p:blipFill>
          <a:blip r:embed="rId3"/>
          <a:srcRect/>
          <a:stretch>
            <a:fillRect/>
          </a:stretch>
        </p:blipFill>
        <p:spPr bwMode="auto">
          <a:xfrm>
            <a:off x="0" y="0"/>
            <a:ext cx="9156779" cy="68580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D:\D\My Documents\My Pictures\5-4035\5-27-08\pp156.jpg"/>
          <p:cNvPicPr>
            <a:picLocks noChangeAspect="1" noChangeArrowheads="1"/>
          </p:cNvPicPr>
          <p:nvPr/>
        </p:nvPicPr>
        <p:blipFill>
          <a:blip r:embed="rId3"/>
          <a:srcRect/>
          <a:stretch>
            <a:fillRect/>
          </a:stretch>
        </p:blipFill>
        <p:spPr bwMode="auto">
          <a:xfrm>
            <a:off x="0" y="0"/>
            <a:ext cx="9144000" cy="6858698"/>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D:\D\My Documents\My Pictures\5-4035\5-27-08\pp164.jpg"/>
          <p:cNvPicPr>
            <a:picLocks noChangeAspect="1" noChangeArrowheads="1"/>
          </p:cNvPicPr>
          <p:nvPr/>
        </p:nvPicPr>
        <p:blipFill>
          <a:blip r:embed="rId3"/>
          <a:srcRect/>
          <a:stretch>
            <a:fillRect/>
          </a:stretch>
        </p:blipFill>
        <p:spPr bwMode="auto">
          <a:xfrm>
            <a:off x="0" y="0"/>
            <a:ext cx="9144000" cy="6858698"/>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descr="D:\D\My Documents\My Pictures\5-4035\104NIKON\pp2675.JPG"/>
          <p:cNvPicPr>
            <a:picLocks noChangeAspect="1" noChangeArrowheads="1"/>
          </p:cNvPicPr>
          <p:nvPr/>
        </p:nvPicPr>
        <p:blipFill>
          <a:blip r:embed="rId3"/>
          <a:srcRect/>
          <a:stretch>
            <a:fillRect/>
          </a:stretch>
        </p:blipFill>
        <p:spPr bwMode="auto">
          <a:xfrm>
            <a:off x="0" y="0"/>
            <a:ext cx="9131888" cy="68580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D:\D\My Documents\My Pictures\5-4035\5-27-08\pp185.jpg"/>
          <p:cNvPicPr>
            <a:picLocks noChangeAspect="1" noChangeArrowheads="1"/>
          </p:cNvPicPr>
          <p:nvPr/>
        </p:nvPicPr>
        <p:blipFill>
          <a:blip r:embed="rId3"/>
          <a:srcRect/>
          <a:stretch>
            <a:fillRect/>
          </a:stretch>
        </p:blipFill>
        <p:spPr bwMode="auto">
          <a:xfrm>
            <a:off x="0" y="0"/>
            <a:ext cx="9144000" cy="6858698"/>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D:\D\My Documents\My Pictures\5-4035\104NIKON\pp2676.JPG"/>
          <p:cNvPicPr>
            <a:picLocks noChangeAspect="1" noChangeArrowheads="1"/>
          </p:cNvPicPr>
          <p:nvPr/>
        </p:nvPicPr>
        <p:blipFill>
          <a:blip r:embed="rId3"/>
          <a:srcRect/>
          <a:stretch>
            <a:fillRect/>
          </a:stretch>
        </p:blipFill>
        <p:spPr bwMode="auto">
          <a:xfrm>
            <a:off x="0" y="0"/>
            <a:ext cx="9146002" cy="6858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D\My Documents\My Pictures\5-4035\6-19-08\pp-real second.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D:\D\My Documents\My Pictures\5-4035\104NIKON\pp2687.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D\My Documents\My Pictures\5-4035\104NIKON\good curing.JPG"/>
          <p:cNvPicPr>
            <a:picLocks noChangeAspect="1" noChangeArrowheads="1"/>
          </p:cNvPicPr>
          <p:nvPr/>
        </p:nvPicPr>
        <p:blipFill>
          <a:blip r:embed="rId3"/>
          <a:srcRect/>
          <a:stretch>
            <a:fillRect/>
          </a:stretch>
        </p:blipFill>
        <p:spPr bwMode="auto">
          <a:xfrm>
            <a:off x="1" y="0"/>
            <a:ext cx="9144000" cy="685800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D:\D\My Documents\My Pictures\5-4035\5-27-08\pp186.jpg"/>
          <p:cNvPicPr>
            <a:picLocks noChangeAspect="1" noChangeArrowheads="1"/>
          </p:cNvPicPr>
          <p:nvPr/>
        </p:nvPicPr>
        <p:blipFill>
          <a:blip r:embed="rId3"/>
          <a:srcRect/>
          <a:stretch>
            <a:fillRect/>
          </a:stretch>
        </p:blipFill>
        <p:spPr bwMode="auto">
          <a:xfrm>
            <a:off x="1524000" y="0"/>
            <a:ext cx="6248400" cy="685800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D:\D\My Documents\My Pictures\5-4035\104NIKON\pp2725.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D:\D\My Documents\My Pictures\5-4035\105NIKON\pp2766.JPG"/>
          <p:cNvPicPr>
            <a:picLocks noChangeAspect="1" noChangeArrowheads="1"/>
          </p:cNvPicPr>
          <p:nvPr/>
        </p:nvPicPr>
        <p:blipFill>
          <a:blip r:embed="rId3"/>
          <a:srcRect/>
          <a:stretch>
            <a:fillRect/>
          </a:stretch>
        </p:blipFill>
        <p:spPr bwMode="auto">
          <a:xfrm>
            <a:off x="0" y="0"/>
            <a:ext cx="9144000" cy="6898926"/>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D:\D\My Documents\My Pictures\5-4035\6-19-08\pp565.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D:\D\My Documents\My Pictures\5-4035\6-19-08\pp560.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D:\D\My Documents\My Pictures\5-4035\6-19-08\pp547.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D:\D\My Documents\My Pictures\5-4035\6-19-08\99532.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D\My Documents\My Pictures\5-4035\105NIKON\gap slab.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D\My Documents\My Pictures\5-4035\6-19-08\pp-trans ten closeup.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D\My Documents\My Pictures\5-4035\105NIKON\post-tension adjustment.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D\My Documents\My Pictures\5-4035\105NIKON\trasnverse crack.JPG"/>
          <p:cNvPicPr>
            <a:picLocks noChangeAspect="1" noChangeArrowheads="1"/>
          </p:cNvPicPr>
          <p:nvPr/>
        </p:nvPicPr>
        <p:blipFill>
          <a:blip r:embed="rId3"/>
          <a:srcRect/>
          <a:stretch>
            <a:fillRect/>
          </a:stretch>
        </p:blipFill>
        <p:spPr bwMode="auto">
          <a:xfrm>
            <a:off x="0" y="0"/>
            <a:ext cx="9144000" cy="6860327"/>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D\My Documents\My Pictures\5-4035\105NIKON\longitudinal crack.JPG"/>
          <p:cNvPicPr>
            <a:picLocks noChangeAspect="1" noChangeArrowheads="1"/>
          </p:cNvPicPr>
          <p:nvPr/>
        </p:nvPicPr>
        <p:blipFill>
          <a:blip r:embed="rId3"/>
          <a:srcRect/>
          <a:stretch>
            <a:fillRect/>
          </a:stretch>
        </p:blipFill>
        <p:spPr bwMode="auto">
          <a:xfrm>
            <a:off x="0" y="-1"/>
            <a:ext cx="9144000" cy="6860327"/>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Instrumentation</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685800" y="914400"/>
            <a:ext cx="7924800" cy="5257800"/>
          </a:xfrm>
          <a:prstGeom prst="rect">
            <a:avLst/>
          </a:prstGeom>
          <a:noFill/>
          <a:ln w="9525">
            <a:noFill/>
            <a:miter lim="800000"/>
            <a:headEnd/>
            <a:tailEnd/>
          </a:ln>
        </p:spPr>
      </p:pic>
      <p:sp>
        <p:nvSpPr>
          <p:cNvPr id="5" name="TextBox 4"/>
          <p:cNvSpPr txBox="1"/>
          <p:nvPr/>
        </p:nvSpPr>
        <p:spPr>
          <a:xfrm>
            <a:off x="3810000" y="457200"/>
            <a:ext cx="1454181" cy="369332"/>
          </a:xfrm>
          <a:prstGeom prst="rect">
            <a:avLst/>
          </a:prstGeom>
          <a:noFill/>
        </p:spPr>
        <p:txBody>
          <a:bodyPr wrap="none" rtlCol="0">
            <a:spAutoFit/>
          </a:bodyPr>
          <a:lstStyle/>
          <a:p>
            <a:r>
              <a:rPr lang="en-US" b="1" dirty="0" smtClean="0"/>
              <a:t>Testing Setup</a:t>
            </a:r>
            <a:endParaRPr lang="en-US" b="1"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endParaRPr lang="en-US" smtClean="0"/>
          </a:p>
        </p:txBody>
      </p:sp>
      <p:sp>
        <p:nvSpPr>
          <p:cNvPr id="2051" name="Rectangle 3"/>
          <p:cNvSpPr>
            <a:spLocks noGrp="1" noChangeArrowheads="1"/>
          </p:cNvSpPr>
          <p:nvPr>
            <p:ph type="subTitle" idx="1"/>
          </p:nvPr>
        </p:nvSpPr>
        <p:spPr/>
        <p:txBody>
          <a:bodyPr/>
          <a:lstStyle/>
          <a:p>
            <a:pPr eaLnBrk="1" hangingPunct="1"/>
            <a:endParaRPr lang="en-US" smtClean="0"/>
          </a:p>
        </p:txBody>
      </p:sp>
      <p:pic>
        <p:nvPicPr>
          <p:cNvPr id="2052" name="Picture 5" descr="Overall"/>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053" name="Oval 6"/>
          <p:cNvSpPr>
            <a:spLocks noChangeArrowheads="1"/>
          </p:cNvSpPr>
          <p:nvPr/>
        </p:nvSpPr>
        <p:spPr bwMode="auto">
          <a:xfrm>
            <a:off x="5257800" y="3352800"/>
            <a:ext cx="762000" cy="1143000"/>
          </a:xfrm>
          <a:prstGeom prst="ellipse">
            <a:avLst/>
          </a:prstGeom>
          <a:noFill/>
          <a:ln w="38100">
            <a:solidFill>
              <a:srgbClr val="FF0000"/>
            </a:solidFill>
            <a:round/>
            <a:headEnd/>
            <a:tailEnd/>
          </a:ln>
        </p:spPr>
        <p:txBody>
          <a:bodyPr wrap="none" anchor="ctr"/>
          <a:lstStyle/>
          <a:p>
            <a:endParaRPr lang="en-US"/>
          </a:p>
        </p:txBody>
      </p:sp>
      <p:sp>
        <p:nvSpPr>
          <p:cNvPr id="2054" name="Text Box 7"/>
          <p:cNvSpPr txBox="1">
            <a:spLocks noChangeArrowheads="1"/>
          </p:cNvSpPr>
          <p:nvPr/>
        </p:nvSpPr>
        <p:spPr bwMode="auto">
          <a:xfrm>
            <a:off x="4724400" y="2667000"/>
            <a:ext cx="882650" cy="366713"/>
          </a:xfrm>
          <a:prstGeom prst="rect">
            <a:avLst/>
          </a:prstGeom>
          <a:noFill/>
          <a:ln w="9525">
            <a:noFill/>
            <a:miter lim="800000"/>
            <a:headEnd/>
            <a:tailEnd/>
          </a:ln>
        </p:spPr>
        <p:txBody>
          <a:bodyPr wrap="none">
            <a:spAutoFit/>
          </a:bodyPr>
          <a:lstStyle/>
          <a:p>
            <a:r>
              <a:rPr lang="en-US">
                <a:solidFill>
                  <a:srgbClr val="FFFF00"/>
                </a:solidFill>
              </a:rPr>
              <a:t>VWSG</a:t>
            </a:r>
          </a:p>
        </p:txBody>
      </p:sp>
      <p:sp>
        <p:nvSpPr>
          <p:cNvPr id="2055" name="Line 8"/>
          <p:cNvSpPr>
            <a:spLocks noChangeShapeType="1"/>
          </p:cNvSpPr>
          <p:nvPr/>
        </p:nvSpPr>
        <p:spPr bwMode="auto">
          <a:xfrm>
            <a:off x="5334000" y="2971800"/>
            <a:ext cx="228600" cy="381000"/>
          </a:xfrm>
          <a:prstGeom prst="line">
            <a:avLst/>
          </a:prstGeom>
          <a:noFill/>
          <a:ln w="9525">
            <a:solidFill>
              <a:srgbClr val="FFFF00"/>
            </a:solidFill>
            <a:round/>
            <a:headEnd/>
            <a:tailEnd type="triangle" w="med" len="med"/>
          </a:ln>
        </p:spPr>
        <p:txBody>
          <a:bodyPr/>
          <a:lstStyle/>
          <a:p>
            <a:endParaRPr lang="en-US"/>
          </a:p>
        </p:txBody>
      </p:sp>
      <p:sp>
        <p:nvSpPr>
          <p:cNvPr id="2056" name="Oval 9"/>
          <p:cNvSpPr>
            <a:spLocks noChangeArrowheads="1"/>
          </p:cNvSpPr>
          <p:nvPr/>
        </p:nvSpPr>
        <p:spPr bwMode="auto">
          <a:xfrm>
            <a:off x="6172200" y="3505200"/>
            <a:ext cx="762000" cy="1143000"/>
          </a:xfrm>
          <a:prstGeom prst="ellipse">
            <a:avLst/>
          </a:prstGeom>
          <a:noFill/>
          <a:ln w="38100">
            <a:solidFill>
              <a:schemeClr val="bg1"/>
            </a:solidFill>
            <a:round/>
            <a:headEnd/>
            <a:tailEnd/>
          </a:ln>
        </p:spPr>
        <p:txBody>
          <a:bodyPr wrap="none" anchor="ctr"/>
          <a:lstStyle/>
          <a:p>
            <a:endParaRPr lang="en-US"/>
          </a:p>
        </p:txBody>
      </p:sp>
      <p:sp>
        <p:nvSpPr>
          <p:cNvPr id="2057" name="Text Box 10"/>
          <p:cNvSpPr txBox="1">
            <a:spLocks noChangeArrowheads="1"/>
          </p:cNvSpPr>
          <p:nvPr/>
        </p:nvSpPr>
        <p:spPr bwMode="auto">
          <a:xfrm>
            <a:off x="6203950" y="4953000"/>
            <a:ext cx="1250950" cy="366713"/>
          </a:xfrm>
          <a:prstGeom prst="rect">
            <a:avLst/>
          </a:prstGeom>
          <a:noFill/>
          <a:ln w="9525">
            <a:noFill/>
            <a:miter lim="800000"/>
            <a:headEnd/>
            <a:tailEnd/>
          </a:ln>
        </p:spPr>
        <p:txBody>
          <a:bodyPr wrap="none">
            <a:spAutoFit/>
          </a:bodyPr>
          <a:lstStyle/>
          <a:p>
            <a:r>
              <a:rPr lang="en-US">
                <a:solidFill>
                  <a:schemeClr val="bg1"/>
                </a:solidFill>
              </a:rPr>
              <a:t>RH Gages</a:t>
            </a:r>
          </a:p>
        </p:txBody>
      </p:sp>
      <p:sp>
        <p:nvSpPr>
          <p:cNvPr id="2058" name="Line 11"/>
          <p:cNvSpPr>
            <a:spLocks noChangeShapeType="1"/>
          </p:cNvSpPr>
          <p:nvPr/>
        </p:nvSpPr>
        <p:spPr bwMode="auto">
          <a:xfrm flipH="1" flipV="1">
            <a:off x="6629400" y="4648200"/>
            <a:ext cx="228600" cy="304800"/>
          </a:xfrm>
          <a:prstGeom prst="line">
            <a:avLst/>
          </a:prstGeom>
          <a:noFill/>
          <a:ln w="9525">
            <a:solidFill>
              <a:schemeClr val="bg1"/>
            </a:solidFill>
            <a:round/>
            <a:headEnd/>
            <a:tailEnd type="triangle" w="med" len="med"/>
          </a:ln>
        </p:spPr>
        <p:txBody>
          <a:bodyPr/>
          <a:lstStyle/>
          <a:p>
            <a:endParaRPr lang="en-US"/>
          </a:p>
        </p:txBody>
      </p:sp>
      <p:sp>
        <p:nvSpPr>
          <p:cNvPr id="2059" name="Text Box 12"/>
          <p:cNvSpPr txBox="1">
            <a:spLocks noChangeArrowheads="1"/>
          </p:cNvSpPr>
          <p:nvPr/>
        </p:nvSpPr>
        <p:spPr bwMode="auto">
          <a:xfrm>
            <a:off x="2819400" y="5486400"/>
            <a:ext cx="2012950" cy="366713"/>
          </a:xfrm>
          <a:prstGeom prst="rect">
            <a:avLst/>
          </a:prstGeom>
          <a:noFill/>
          <a:ln w="9525">
            <a:noFill/>
            <a:miter lim="800000"/>
            <a:headEnd/>
            <a:tailEnd/>
          </a:ln>
        </p:spPr>
        <p:txBody>
          <a:bodyPr wrap="none">
            <a:spAutoFit/>
          </a:bodyPr>
          <a:lstStyle/>
          <a:p>
            <a:r>
              <a:rPr lang="en-US">
                <a:solidFill>
                  <a:srgbClr val="FFFF00"/>
                </a:solidFill>
              </a:rPr>
              <a:t>Stressing Pockets</a:t>
            </a:r>
          </a:p>
        </p:txBody>
      </p:sp>
      <p:sp>
        <p:nvSpPr>
          <p:cNvPr id="2060" name="Line 13"/>
          <p:cNvSpPr>
            <a:spLocks noChangeShapeType="1"/>
          </p:cNvSpPr>
          <p:nvPr/>
        </p:nvSpPr>
        <p:spPr bwMode="auto">
          <a:xfrm>
            <a:off x="4038600" y="5791200"/>
            <a:ext cx="762000" cy="685800"/>
          </a:xfrm>
          <a:prstGeom prst="line">
            <a:avLst/>
          </a:prstGeom>
          <a:noFill/>
          <a:ln w="28575">
            <a:solidFill>
              <a:srgbClr val="FFFF00"/>
            </a:solidFill>
            <a:round/>
            <a:headEnd/>
            <a:tailEnd type="triangle" w="med" len="med"/>
          </a:ln>
        </p:spPr>
        <p:txBody>
          <a:bodyPr/>
          <a:lstStyle/>
          <a:p>
            <a:endParaRPr lang="en-US"/>
          </a:p>
        </p:txBody>
      </p:sp>
      <p:sp>
        <p:nvSpPr>
          <p:cNvPr id="2061" name="Line 14"/>
          <p:cNvSpPr>
            <a:spLocks noChangeShapeType="1"/>
          </p:cNvSpPr>
          <p:nvPr/>
        </p:nvSpPr>
        <p:spPr bwMode="auto">
          <a:xfrm flipH="1">
            <a:off x="990600" y="5791200"/>
            <a:ext cx="2971800" cy="762000"/>
          </a:xfrm>
          <a:prstGeom prst="line">
            <a:avLst/>
          </a:prstGeom>
          <a:noFill/>
          <a:ln w="28575">
            <a:solidFill>
              <a:srgbClr val="FFFF00"/>
            </a:solidFill>
            <a:round/>
            <a:headEnd/>
            <a:tailEnd type="triangle" w="med" len="med"/>
          </a:ln>
        </p:spPr>
        <p:txBody>
          <a:bodyPr/>
          <a:lstStyle/>
          <a:p>
            <a:endParaRPr lang="en-US"/>
          </a:p>
        </p:txBody>
      </p:sp>
      <p:sp>
        <p:nvSpPr>
          <p:cNvPr id="2062" name="Oval 6"/>
          <p:cNvSpPr>
            <a:spLocks noChangeArrowheads="1"/>
          </p:cNvSpPr>
          <p:nvPr/>
        </p:nvSpPr>
        <p:spPr bwMode="auto">
          <a:xfrm>
            <a:off x="2590800" y="3352800"/>
            <a:ext cx="762000" cy="1143000"/>
          </a:xfrm>
          <a:prstGeom prst="ellipse">
            <a:avLst/>
          </a:prstGeom>
          <a:noFill/>
          <a:ln w="38100">
            <a:solidFill>
              <a:srgbClr val="FF0000"/>
            </a:solidFill>
            <a:round/>
            <a:headEnd/>
            <a:tailEnd/>
          </a:ln>
        </p:spPr>
        <p:txBody>
          <a:bodyPr wrap="none" anchor="ctr"/>
          <a:lstStyle/>
          <a:p>
            <a:endParaRPr lang="en-US"/>
          </a:p>
        </p:txBody>
      </p:sp>
      <p:sp>
        <p:nvSpPr>
          <p:cNvPr id="2063" name="Oval 6"/>
          <p:cNvSpPr>
            <a:spLocks noChangeArrowheads="1"/>
          </p:cNvSpPr>
          <p:nvPr/>
        </p:nvSpPr>
        <p:spPr bwMode="auto">
          <a:xfrm>
            <a:off x="228600" y="3352800"/>
            <a:ext cx="762000" cy="1143000"/>
          </a:xfrm>
          <a:prstGeom prst="ellipse">
            <a:avLst/>
          </a:prstGeom>
          <a:noFill/>
          <a:ln w="38100">
            <a:solidFill>
              <a:srgbClr val="FF0000"/>
            </a:solidFill>
            <a:round/>
            <a:headEnd/>
            <a:tailEnd/>
          </a:ln>
        </p:spPr>
        <p:txBody>
          <a:bodyPr wrap="none" anchor="ctr"/>
          <a:lstStyle/>
          <a:p>
            <a:endParaRPr lang="en-US"/>
          </a:p>
        </p:txBody>
      </p:sp>
      <p:sp>
        <p:nvSpPr>
          <p:cNvPr id="2064" name="Line 8"/>
          <p:cNvSpPr>
            <a:spLocks noChangeShapeType="1"/>
          </p:cNvSpPr>
          <p:nvPr/>
        </p:nvSpPr>
        <p:spPr bwMode="auto">
          <a:xfrm flipH="1">
            <a:off x="533400" y="2895600"/>
            <a:ext cx="304800" cy="381000"/>
          </a:xfrm>
          <a:prstGeom prst="line">
            <a:avLst/>
          </a:prstGeom>
          <a:noFill/>
          <a:ln w="9525">
            <a:solidFill>
              <a:srgbClr val="FFFF00"/>
            </a:solidFill>
            <a:round/>
            <a:headEnd/>
            <a:tailEnd type="triangle" w="med" len="med"/>
          </a:ln>
        </p:spPr>
        <p:txBody>
          <a:bodyPr/>
          <a:lstStyle/>
          <a:p>
            <a:endParaRPr lang="en-US"/>
          </a:p>
        </p:txBody>
      </p:sp>
      <p:sp>
        <p:nvSpPr>
          <p:cNvPr id="2065" name="Text Box 7"/>
          <p:cNvSpPr txBox="1">
            <a:spLocks noChangeArrowheads="1"/>
          </p:cNvSpPr>
          <p:nvPr/>
        </p:nvSpPr>
        <p:spPr bwMode="auto">
          <a:xfrm>
            <a:off x="1981200" y="2209800"/>
            <a:ext cx="1749425" cy="923925"/>
          </a:xfrm>
          <a:prstGeom prst="rect">
            <a:avLst/>
          </a:prstGeom>
          <a:noFill/>
          <a:ln w="9525">
            <a:noFill/>
            <a:miter lim="800000"/>
            <a:headEnd/>
            <a:tailEnd/>
          </a:ln>
        </p:spPr>
        <p:txBody>
          <a:bodyPr wrap="none">
            <a:spAutoFit/>
          </a:bodyPr>
          <a:lstStyle/>
          <a:p>
            <a:r>
              <a:rPr lang="en-US">
                <a:solidFill>
                  <a:srgbClr val="FFFF00"/>
                </a:solidFill>
              </a:rPr>
              <a:t>Additional</a:t>
            </a:r>
          </a:p>
          <a:p>
            <a:r>
              <a:rPr lang="en-US">
                <a:solidFill>
                  <a:srgbClr val="FFFF00"/>
                </a:solidFill>
              </a:rPr>
              <a:t>VWSG location</a:t>
            </a:r>
          </a:p>
          <a:p>
            <a:endParaRPr lang="en-US">
              <a:solidFill>
                <a:srgbClr val="FFFF00"/>
              </a:solidFill>
            </a:endParaRPr>
          </a:p>
        </p:txBody>
      </p:sp>
      <p:sp>
        <p:nvSpPr>
          <p:cNvPr id="2066" name="Line 8"/>
          <p:cNvSpPr>
            <a:spLocks noChangeShapeType="1"/>
          </p:cNvSpPr>
          <p:nvPr/>
        </p:nvSpPr>
        <p:spPr bwMode="auto">
          <a:xfrm>
            <a:off x="2667000" y="2895600"/>
            <a:ext cx="228600" cy="381000"/>
          </a:xfrm>
          <a:prstGeom prst="line">
            <a:avLst/>
          </a:prstGeom>
          <a:noFill/>
          <a:ln w="9525">
            <a:solidFill>
              <a:srgbClr val="FFFF00"/>
            </a:solidFill>
            <a:round/>
            <a:headEnd/>
            <a:tailEnd type="triangle" w="med" len="med"/>
          </a:ln>
        </p:spPr>
        <p:txBody>
          <a:bodyPr/>
          <a:lstStyle/>
          <a:p>
            <a:endParaRPr lang="en-US"/>
          </a:p>
        </p:txBody>
      </p:sp>
      <p:sp>
        <p:nvSpPr>
          <p:cNvPr id="2067" name="Text Box 7"/>
          <p:cNvSpPr txBox="1">
            <a:spLocks noChangeArrowheads="1"/>
          </p:cNvSpPr>
          <p:nvPr/>
        </p:nvSpPr>
        <p:spPr bwMode="auto">
          <a:xfrm>
            <a:off x="-76200" y="2276475"/>
            <a:ext cx="1749425" cy="923925"/>
          </a:xfrm>
          <a:prstGeom prst="rect">
            <a:avLst/>
          </a:prstGeom>
          <a:noFill/>
          <a:ln w="9525">
            <a:noFill/>
            <a:miter lim="800000"/>
            <a:headEnd/>
            <a:tailEnd/>
          </a:ln>
        </p:spPr>
        <p:txBody>
          <a:bodyPr wrap="none">
            <a:spAutoFit/>
          </a:bodyPr>
          <a:lstStyle/>
          <a:p>
            <a:r>
              <a:rPr lang="en-US">
                <a:solidFill>
                  <a:srgbClr val="FFFF00"/>
                </a:solidFill>
              </a:rPr>
              <a:t>Additional</a:t>
            </a:r>
          </a:p>
          <a:p>
            <a:r>
              <a:rPr lang="en-US">
                <a:solidFill>
                  <a:srgbClr val="FFFF00"/>
                </a:solidFill>
              </a:rPr>
              <a:t>VWSG location</a:t>
            </a:r>
          </a:p>
          <a:p>
            <a:endParaRPr lang="en-US">
              <a:solidFill>
                <a:srgbClr val="FFFF00"/>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endParaRPr lang="en-US" smtClean="0"/>
          </a:p>
        </p:txBody>
      </p:sp>
      <p:sp>
        <p:nvSpPr>
          <p:cNvPr id="4099" name="Rectangle 3"/>
          <p:cNvSpPr>
            <a:spLocks noGrp="1" noChangeArrowheads="1"/>
          </p:cNvSpPr>
          <p:nvPr>
            <p:ph type="body" idx="1"/>
          </p:nvPr>
        </p:nvSpPr>
        <p:spPr/>
        <p:txBody>
          <a:bodyPr/>
          <a:lstStyle/>
          <a:p>
            <a:pPr eaLnBrk="1" hangingPunct="1"/>
            <a:endParaRPr lang="en-US" smtClean="0"/>
          </a:p>
        </p:txBody>
      </p:sp>
      <p:pic>
        <p:nvPicPr>
          <p:cNvPr id="4100" name="Picture 4" descr="Picture 007"/>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Picture 005"/>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endParaRPr lang="en-US"/>
          </a:p>
        </p:txBody>
      </p:sp>
      <p:sp>
        <p:nvSpPr>
          <p:cNvPr id="13315" name="Rectangle 3"/>
          <p:cNvSpPr>
            <a:spLocks noGrp="1" noChangeArrowheads="1"/>
          </p:cNvSpPr>
          <p:nvPr>
            <p:ph type="body" idx="1"/>
          </p:nvPr>
        </p:nvSpPr>
        <p:spPr/>
        <p:txBody>
          <a:bodyPr/>
          <a:lstStyle/>
          <a:p>
            <a:endParaRPr lang="en-US"/>
          </a:p>
        </p:txBody>
      </p:sp>
      <p:pic>
        <p:nvPicPr>
          <p:cNvPr id="13316" name="Picture 4" descr="DSC00163"/>
          <p:cNvPicPr>
            <a:picLocks noChangeAspect="1" noChangeArrowheads="1"/>
          </p:cNvPicPr>
          <p:nvPr/>
        </p:nvPicPr>
        <p:blipFill>
          <a:blip r:embed="rId3"/>
          <a:srcRect/>
          <a:stretch>
            <a:fillRect/>
          </a:stretch>
        </p:blipFill>
        <p:spPr bwMode="auto">
          <a:xfrm>
            <a:off x="0" y="0"/>
            <a:ext cx="9150350" cy="6858000"/>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Moon\My Documents\My Pictures-backup\3-19-09\DSC00351.JPG"/>
          <p:cNvPicPr>
            <a:picLocks noChangeAspect="1" noChangeArrowheads="1"/>
          </p:cNvPicPr>
          <p:nvPr/>
        </p:nvPicPr>
        <p:blipFill>
          <a:blip r:embed="rId3"/>
          <a:srcRect/>
          <a:stretch>
            <a:fillRect/>
          </a:stretch>
        </p:blipFill>
        <p:spPr>
          <a:xfrm>
            <a:off x="0" y="0"/>
            <a:ext cx="9144000"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D\My Documents\My Pictures\5-4035\5-27-08\PP1.jpg"/>
          <p:cNvPicPr>
            <a:picLocks noChangeAspect="1" noChangeArrowheads="1"/>
          </p:cNvPicPr>
          <p:nvPr/>
        </p:nvPicPr>
        <p:blipFill>
          <a:blip r:embed="rId3"/>
          <a:srcRect/>
          <a:stretch>
            <a:fillRect/>
          </a:stretch>
        </p:blipFill>
        <p:spPr bwMode="auto">
          <a:xfrm>
            <a:off x="0" y="0"/>
            <a:ext cx="9144000" cy="6858698"/>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D\My Documents\My Pictures\5-4035\104NIKON\Data logger.JPG"/>
          <p:cNvPicPr>
            <a:picLocks noChangeAspect="1" noChangeArrowheads="1"/>
          </p:cNvPicPr>
          <p:nvPr/>
        </p:nvPicPr>
        <p:blipFill>
          <a:blip r:embed="rId3"/>
          <a:srcRect/>
          <a:stretch>
            <a:fillRect/>
          </a:stretch>
        </p:blipFill>
        <p:spPr bwMode="auto">
          <a:xfrm>
            <a:off x="0" y="0"/>
            <a:ext cx="9140898" cy="6858000"/>
          </a:xfrm>
          <a:prstGeom prst="rect">
            <a:avLst/>
          </a:prstGeom>
          <a:noFill/>
        </p:spPr>
      </p:pic>
      <p:sp>
        <p:nvSpPr>
          <p:cNvPr id="5" name="TextBox 4"/>
          <p:cNvSpPr txBox="1"/>
          <p:nvPr/>
        </p:nvSpPr>
        <p:spPr>
          <a:xfrm>
            <a:off x="6096000" y="2743200"/>
            <a:ext cx="1306833" cy="369332"/>
          </a:xfrm>
          <a:prstGeom prst="rect">
            <a:avLst/>
          </a:prstGeom>
          <a:noFill/>
        </p:spPr>
        <p:txBody>
          <a:bodyPr wrap="none" rtlCol="0">
            <a:spAutoFit/>
          </a:bodyPr>
          <a:lstStyle/>
          <a:p>
            <a:r>
              <a:rPr lang="en-US" dirty="0" smtClean="0">
                <a:solidFill>
                  <a:srgbClr val="FF0000"/>
                </a:solidFill>
              </a:rPr>
              <a:t>Data Logger</a:t>
            </a:r>
            <a:endParaRPr lang="en-US" dirty="0">
              <a:solidFill>
                <a:srgbClr val="FF0000"/>
              </a:solidFill>
            </a:endParaRPr>
          </a:p>
        </p:txBody>
      </p:sp>
      <p:cxnSp>
        <p:nvCxnSpPr>
          <p:cNvPr id="7" name="Straight Arrow Connector 6"/>
          <p:cNvCxnSpPr/>
          <p:nvPr/>
        </p:nvCxnSpPr>
        <p:spPr>
          <a:xfrm rot="10800000" flipV="1">
            <a:off x="5638800" y="2971800"/>
            <a:ext cx="457200" cy="34873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D\My Documents\My Pictures\5-4035\5-27-08\PP2.jpg"/>
          <p:cNvPicPr>
            <a:picLocks noChangeAspect="1" noChangeArrowheads="1"/>
          </p:cNvPicPr>
          <p:nvPr/>
        </p:nvPicPr>
        <p:blipFill>
          <a:blip r:embed="rId3"/>
          <a:srcRect/>
          <a:stretch>
            <a:fillRect/>
          </a:stretch>
        </p:blipFill>
        <p:spPr bwMode="auto">
          <a:xfrm>
            <a:off x="0" y="0"/>
            <a:ext cx="9144000" cy="685869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D\My Documents\My Pictures\5-4035\6-19-08\pp-mechani tendon inserting.jpg"/>
          <p:cNvPicPr>
            <a:picLocks noChangeAspect="1" noChangeArrowheads="1"/>
          </p:cNvPicPr>
          <p:nvPr/>
        </p:nvPicPr>
        <p:blipFill>
          <a:blip r:embed="rId3"/>
          <a:srcRect/>
          <a:stretch>
            <a:fillRect/>
          </a:stretch>
        </p:blipFill>
        <p:spPr bwMode="auto">
          <a:xfrm>
            <a:off x="0" y="0"/>
            <a:ext cx="9144000" cy="6857999"/>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D\My Documents\My Pictures\5-4035\5-27-08\PP3.jpg"/>
          <p:cNvPicPr>
            <a:picLocks noChangeAspect="1" noChangeArrowheads="1"/>
          </p:cNvPicPr>
          <p:nvPr/>
        </p:nvPicPr>
        <p:blipFill>
          <a:blip r:embed="rId3"/>
          <a:srcRect/>
          <a:stretch>
            <a:fillRect/>
          </a:stretch>
        </p:blipFill>
        <p:spPr bwMode="auto">
          <a:xfrm>
            <a:off x="0" y="0"/>
            <a:ext cx="9144000" cy="685869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893</TotalTime>
  <Words>850</Words>
  <Application>Microsoft Office PowerPoint</Application>
  <PresentationFormat>On-screen Show (4:3)</PresentationFormat>
  <Paragraphs>125</Paragraphs>
  <Slides>60</Slides>
  <Notes>57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60</vt:i4>
      </vt:variant>
    </vt:vector>
  </HeadingPairs>
  <TitlesOfParts>
    <vt:vector size="63" baseType="lpstr">
      <vt:lpstr>Arial</vt:lpstr>
      <vt:lpstr>Calibri</vt:lpstr>
      <vt:lpstr>Office Theme</vt:lpstr>
      <vt:lpstr>Construction of Cast-in-Place Post-Tensioned Concrete Pavement  Collection of Pictures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Instrumentation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Construction of Cast-in-Place Post-Tensioned Concrete Pavement</dc:title>
  <dc:creator>Moon Won</dc:creator>
  <cp:lastModifiedBy>Michael L Nugent</cp:lastModifiedBy>
  <cp:revision>34</cp:revision>
  <dcterms:created xsi:type="dcterms:W3CDTF">2009-09-26T17:42:58Z</dcterms:created>
  <dcterms:modified xsi:type="dcterms:W3CDTF">2019-07-17T13:55:20Z</dcterms:modified>
</cp:coreProperties>
</file>