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3"/>
  </p:notesMasterIdLst>
  <p:handoutMasterIdLst>
    <p:handoutMasterId r:id="rId44"/>
  </p:handoutMasterIdLst>
  <p:sldIdLst>
    <p:sldId id="284" r:id="rId2"/>
    <p:sldId id="287" r:id="rId3"/>
    <p:sldId id="288" r:id="rId4"/>
    <p:sldId id="289" r:id="rId5"/>
    <p:sldId id="292" r:id="rId6"/>
    <p:sldId id="293" r:id="rId7"/>
    <p:sldId id="295" r:id="rId8"/>
    <p:sldId id="312" r:id="rId9"/>
    <p:sldId id="290" r:id="rId10"/>
    <p:sldId id="297" r:id="rId11"/>
    <p:sldId id="313" r:id="rId12"/>
    <p:sldId id="310" r:id="rId13"/>
    <p:sldId id="314" r:id="rId14"/>
    <p:sldId id="311" r:id="rId15"/>
    <p:sldId id="291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296" r:id="rId25"/>
    <p:sldId id="298" r:id="rId26"/>
    <p:sldId id="299" r:id="rId27"/>
    <p:sldId id="300" r:id="rId28"/>
    <p:sldId id="309" r:id="rId29"/>
    <p:sldId id="315" r:id="rId30"/>
    <p:sldId id="316" r:id="rId31"/>
    <p:sldId id="317" r:id="rId32"/>
    <p:sldId id="318" r:id="rId33"/>
    <p:sldId id="319" r:id="rId34"/>
    <p:sldId id="320" r:id="rId35"/>
    <p:sldId id="322" r:id="rId36"/>
    <p:sldId id="323" r:id="rId37"/>
    <p:sldId id="324" r:id="rId38"/>
    <p:sldId id="325" r:id="rId39"/>
    <p:sldId id="326" r:id="rId40"/>
    <p:sldId id="327" r:id="rId41"/>
    <p:sldId id="328" r:id="rId4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0099"/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4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08"/>
    </p:cViewPr>
  </p:sorterViewPr>
  <p:notesViewPr>
    <p:cSldViewPr snapToGrid="0">
      <p:cViewPr varScale="1">
        <p:scale>
          <a:sx n="47" d="100"/>
          <a:sy n="47" d="100"/>
        </p:scale>
        <p:origin x="-154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30C5FF8C-37FF-C343-AD96-6F3A0B579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72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BD19CDBE-E6EA-FA40-A4FA-7BDF46E76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1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35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45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98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12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40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2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6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8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83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6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3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0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69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78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18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93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5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76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1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31444C-2546-7B46-A506-0CAD89E8172F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64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73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8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50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03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79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6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82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94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8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8D2485-65AE-2448-9783-8A5FF51333AA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246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30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8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09364F-DF27-3D45-B236-EF779BF397B7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2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15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9CDBE-E6EA-FA40-A4FA-7BDF46E76B7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28700"/>
            <a:ext cx="16573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5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05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5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463" y="336550"/>
            <a:ext cx="2025650" cy="5580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336550"/>
            <a:ext cx="5926138" cy="5580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10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3888" y="1411288"/>
            <a:ext cx="3871912" cy="4505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288"/>
            <a:ext cx="3871913" cy="4505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3888" y="1411288"/>
            <a:ext cx="7896225" cy="2176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3740150"/>
            <a:ext cx="7896225" cy="2176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3888" y="1411288"/>
            <a:ext cx="3871912" cy="4505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11288"/>
            <a:ext cx="3871913" cy="45053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4161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411288"/>
            <a:ext cx="7896225" cy="2176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888" y="3740150"/>
            <a:ext cx="7896225" cy="2176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2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3888" y="1411288"/>
            <a:ext cx="3871912" cy="2176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11288"/>
            <a:ext cx="3871913" cy="2176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3888" y="3740150"/>
            <a:ext cx="3871912" cy="2176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40150"/>
            <a:ext cx="3871913" cy="2176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85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411288"/>
            <a:ext cx="3871912" cy="4505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11288"/>
            <a:ext cx="3871913" cy="4505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1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36550"/>
            <a:ext cx="81041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3888" y="1411288"/>
            <a:ext cx="7896225" cy="45053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2879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5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26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411288"/>
            <a:ext cx="3871912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288"/>
            <a:ext cx="3871913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8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5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26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70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60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411288"/>
            <a:ext cx="78962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8152" tIns="43303" rIns="88152" bIns="43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336550"/>
            <a:ext cx="8104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8152" tIns="43303" rIns="88152" bIns="4330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Line 1031"/>
          <p:cNvSpPr>
            <a:spLocks noChangeShapeType="1"/>
          </p:cNvSpPr>
          <p:nvPr/>
        </p:nvSpPr>
        <p:spPr bwMode="auto">
          <a:xfrm>
            <a:off x="2590800" y="6372225"/>
            <a:ext cx="6553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9" name="Picture 1034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6172200"/>
            <a:ext cx="1581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wildlandhydrology.com/html/references_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Basic Hydrology &amp; Hydraulics: DES 601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Module XXX</a:t>
            </a: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TITLE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Rules-Of-Thumb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623888" y="1250872"/>
            <a:ext cx="7896225" cy="4505325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Four rules emerged from the study:</a:t>
            </a:r>
          </a:p>
          <a:p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Boundary distance is approximately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where the estimate is the result of Equation 4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Modeling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a Change in Flowrate through Detention or 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Additional Pavement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on the Receiving Stream, FHWA/TX-15/0-6841-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1</a:t>
            </a:r>
            <a:b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4" y="4321572"/>
            <a:ext cx="6959889" cy="944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79" y="2676201"/>
            <a:ext cx="7553383" cy="8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Rules-Of-Thumb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623888" y="1250872"/>
            <a:ext cx="7896225" cy="4505325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Four rules emerged from the study: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2"/>
              <a:buAutoNum type="arabicPlain" startAt="2"/>
            </a:pP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Boundary distance is approximately 20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to 30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bank full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channel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widths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Wildland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Hydrology, 2013. References in support of stream restoration, 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erosion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control, and geomorphology. Accessed on July 7, 2013 at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http://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www.wildlandhydrology.com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/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html/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references_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.html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4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Rules-Of-Thumb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charset="2"/>
              <a:buAutoNum type="arabicPlain" startAt="3"/>
            </a:pP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Boundary distance approximately 100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to 500 feet approaching (upstream) and 300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 1,500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feet departing (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downstream) 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Nebraska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Department of Roads. (2015). Hydraulic Analysis Guidelines. Bridge 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Division.</a:t>
            </a:r>
            <a:b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3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Rules-Of-Thumb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charset="2"/>
              <a:buAutoNum type="arabicPlain" startAt="4"/>
            </a:pP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Boundary distance </a:t>
            </a:r>
            <a:r>
              <a:rPr lang="en-US" i="1" dirty="0" smtClean="0">
                <a:latin typeface="Verdana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 approximately where </a:t>
            </a:r>
            <a:r>
              <a:rPr lang="en-US" i="1" dirty="0" smtClean="0">
                <a:latin typeface="Verdana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 is bank full depth and </a:t>
            </a:r>
            <a:r>
              <a:rPr lang="en-US" i="1" dirty="0" smtClean="0">
                <a:latin typeface="Verdana" charset="0"/>
                <a:ea typeface="ＭＳ Ｐゴシック" charset="0"/>
                <a:cs typeface="ＭＳ Ｐゴシック" charset="0"/>
              </a:rPr>
              <a:t>S</a:t>
            </a:r>
            <a:r>
              <a:rPr lang="en-US" i="1" baseline="-25000" dirty="0" smtClean="0">
                <a:latin typeface="Verdana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is the channel slope.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Samuels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P. (1989). Backwater Lengths in Rivers. Proceedings of the Institution 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of Civil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Engineers (p. 571582). Great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Britian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: Hydraulics 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Research.</a:t>
            </a:r>
            <a:b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 dirty="0" err="1" smtClean="0">
                <a:latin typeface="Verdana" charset="0"/>
                <a:ea typeface="ＭＳ Ｐゴシック" charset="0"/>
                <a:cs typeface="ＭＳ Ｐゴシック" charset="0"/>
              </a:rPr>
              <a:t>Castellarin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A.,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Baldassarre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G. D., Bates, P., and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Brath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, A. (2009). Optimal Cross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-Sectional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Spacing in </a:t>
            </a:r>
            <a:r>
              <a:rPr lang="en-US" sz="1600" dirty="0" err="1">
                <a:latin typeface="Verdana" charset="0"/>
                <a:ea typeface="ＭＳ Ｐゴシック" charset="0"/>
                <a:cs typeface="ＭＳ Ｐゴシック" charset="0"/>
              </a:rPr>
              <a:t>Preissmann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 Scheme 1D Hydrodynamic Models. Journal 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</a:rPr>
              <a:t>of Hydraulic </a:t>
            </a: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</a:rPr>
              <a:t>Engineering , 96-105.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73753"/>
              </p:ext>
            </p:extLst>
          </p:nvPr>
        </p:nvGraphicFramePr>
        <p:xfrm>
          <a:off x="2935288" y="2506663"/>
          <a:ext cx="3089275" cy="148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4" imgW="1003300" imgH="482600" progId="Equation.3">
                  <p:embed/>
                </p:oleObj>
              </mc:Choice>
              <mc:Fallback>
                <p:oleObj name="Equation" r:id="rId4" imgW="1003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35288" y="2506663"/>
                        <a:ext cx="3089275" cy="148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90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Rules-Of-Thumb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The four rules produce different results, but most are of similar magnitude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Ultimate decision is designer’s judgment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 facilitate the calculations involved a spreadsheet-based tool was built that implements the four rules, then the designer chooses a preferred rule and can use that value to establish modeling boundaries</a:t>
            </a:r>
          </a:p>
          <a:p>
            <a:pPr marL="0" indent="0">
              <a:buNone/>
            </a:pP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4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Using the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smtClean="0">
                <a:latin typeface="Courier"/>
                <a:cs typeface="Courier"/>
              </a:rPr>
              <a:t>BoundaryDistanceRuleOfThumb-2015.xlsm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Implements the various ROT distances; the designer must make the decision which guidance to follow, although the tool reports several different guidelines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Using the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Tool – Needed Values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Reference Discharge – The original pre-change discharge at the location</a:t>
            </a:r>
          </a:p>
          <a:p>
            <a:pPr>
              <a:defRPr/>
            </a:pPr>
            <a:r>
              <a:rPr lang="en-US" dirty="0" smtClean="0"/>
              <a:t>Test Discharge – The added or reduced discharge at the location</a:t>
            </a:r>
          </a:p>
          <a:p>
            <a:pPr>
              <a:defRPr/>
            </a:pPr>
            <a:r>
              <a:rPr lang="en-US" dirty="0" smtClean="0"/>
              <a:t>Structure opening flow  area</a:t>
            </a:r>
          </a:p>
          <a:p>
            <a:pPr>
              <a:defRPr/>
            </a:pPr>
            <a:r>
              <a:rPr lang="en-US" dirty="0" smtClean="0"/>
              <a:t>Far field flow area</a:t>
            </a:r>
          </a:p>
          <a:p>
            <a:pPr>
              <a:defRPr/>
            </a:pPr>
            <a:r>
              <a:rPr lang="en-US" dirty="0" smtClean="0"/>
              <a:t>Far field top width</a:t>
            </a:r>
          </a:p>
          <a:p>
            <a:pPr>
              <a:defRPr/>
            </a:pPr>
            <a:r>
              <a:rPr lang="en-US" dirty="0" smtClean="0"/>
              <a:t>Bank full flow depth </a:t>
            </a:r>
          </a:p>
          <a:p>
            <a:pPr>
              <a:defRPr/>
            </a:pPr>
            <a:r>
              <a:rPr lang="en-US" dirty="0" smtClean="0"/>
              <a:t>Bank full flow width </a:t>
            </a:r>
          </a:p>
          <a:p>
            <a:pPr>
              <a:defRPr/>
            </a:pPr>
            <a:r>
              <a:rPr lang="en-US" dirty="0" smtClean="0"/>
              <a:t>Curved or Straight Channel </a:t>
            </a:r>
          </a:p>
          <a:p>
            <a:pPr>
              <a:defRPr/>
            </a:pPr>
            <a:r>
              <a:rPr lang="en-US" dirty="0" smtClean="0"/>
              <a:t>Skewed or Aligned Hydraulic Structure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1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Structure Opening Flow Area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Elevation view looking downstream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98097"/>
            <a:ext cx="4109064" cy="36834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2526632" y="3997158"/>
            <a:ext cx="2914316" cy="11363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2906296" y="4010526"/>
            <a:ext cx="2507915" cy="11149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435274" y="3392767"/>
            <a:ext cx="28476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area of the structure at Soffit flow depth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457267" y="4652533"/>
            <a:ext cx="262292" cy="648870"/>
          </a:xfrm>
          <a:prstGeom prst="rect">
            <a:avLst/>
          </a:prstGeom>
          <a:solidFill>
            <a:srgbClr val="0000FF">
              <a:alpha val="2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89130" y="4666875"/>
            <a:ext cx="262292" cy="648870"/>
          </a:xfrm>
          <a:prstGeom prst="rect">
            <a:avLst/>
          </a:prstGeom>
          <a:solidFill>
            <a:srgbClr val="0000FF">
              <a:alpha val="2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7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39" y="1974220"/>
            <a:ext cx="4249450" cy="4045082"/>
          </a:xfrm>
          <a:prstGeom prst="rect">
            <a:avLst/>
          </a:prstGeom>
        </p:spPr>
      </p:pic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Far-field flow area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Elevation view looking downstream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71072" y="4776785"/>
            <a:ext cx="980145" cy="635064"/>
          </a:xfrm>
          <a:custGeom>
            <a:avLst/>
            <a:gdLst>
              <a:gd name="connsiteX0" fmla="*/ 0 w 980145"/>
              <a:gd name="connsiteY0" fmla="*/ 27612 h 635064"/>
              <a:gd name="connsiteX1" fmla="*/ 980145 w 980145"/>
              <a:gd name="connsiteY1" fmla="*/ 0 h 635064"/>
              <a:gd name="connsiteX2" fmla="*/ 800682 w 980145"/>
              <a:gd name="connsiteY2" fmla="*/ 165669 h 635064"/>
              <a:gd name="connsiteX3" fmla="*/ 814487 w 980145"/>
              <a:gd name="connsiteY3" fmla="*/ 635064 h 635064"/>
              <a:gd name="connsiteX4" fmla="*/ 179463 w 980145"/>
              <a:gd name="connsiteY4" fmla="*/ 635064 h 635064"/>
              <a:gd name="connsiteX5" fmla="*/ 179463 w 980145"/>
              <a:gd name="connsiteY5" fmla="*/ 193280 h 635064"/>
              <a:gd name="connsiteX6" fmla="*/ 41414 w 980145"/>
              <a:gd name="connsiteY6" fmla="*/ 69029 h 635064"/>
              <a:gd name="connsiteX7" fmla="*/ 41414 w 980145"/>
              <a:gd name="connsiteY7" fmla="*/ 69029 h 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145" h="635064">
                <a:moveTo>
                  <a:pt x="0" y="27612"/>
                </a:moveTo>
                <a:lnTo>
                  <a:pt x="980145" y="0"/>
                </a:lnTo>
                <a:lnTo>
                  <a:pt x="800682" y="165669"/>
                </a:lnTo>
                <a:lnTo>
                  <a:pt x="814487" y="635064"/>
                </a:lnTo>
                <a:lnTo>
                  <a:pt x="179463" y="635064"/>
                </a:lnTo>
                <a:lnTo>
                  <a:pt x="179463" y="193280"/>
                </a:lnTo>
                <a:lnTo>
                  <a:pt x="41414" y="69029"/>
                </a:lnTo>
                <a:lnTo>
                  <a:pt x="41414" y="69029"/>
                </a:lnTo>
              </a:path>
            </a:pathLst>
          </a:custGeom>
          <a:solidFill>
            <a:srgbClr val="0000FF">
              <a:alpha val="15000"/>
            </a:srgb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092631" y="3928129"/>
            <a:ext cx="2914316" cy="11363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01273" y="3323738"/>
            <a:ext cx="2847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area of the channel away from the structure at the Soffit flow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9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Far-field top width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Elevation view looking downstream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39" y="1974220"/>
            <a:ext cx="4249450" cy="4045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2388242" y="4721562"/>
            <a:ext cx="120102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259655" y="4690506"/>
            <a:ext cx="3644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width at reference and test flow depths (used in several, but  not all ROTs)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 flipV="1">
            <a:off x="2995657" y="4818202"/>
            <a:ext cx="2263998" cy="4724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1384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Module Outline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Applicability</a:t>
            </a:r>
          </a:p>
          <a:p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Using the Tool</a:t>
            </a:r>
          </a:p>
          <a:p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TextBox 4"/>
          <p:cNvSpPr txBox="1">
            <a:spLocks noChangeArrowheads="1"/>
          </p:cNvSpPr>
          <p:nvPr/>
        </p:nvSpPr>
        <p:spPr bwMode="auto">
          <a:xfrm>
            <a:off x="7904163" y="64881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ＭＳ Ｐゴシック" charset="-128"/>
                <a:cs typeface="+mn-cs"/>
              </a:rPr>
              <a:t>Module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Bank full flow depth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Elevation view looking downstream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39" y="1974220"/>
            <a:ext cx="4249450" cy="40450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1573755" y="4293584"/>
            <a:ext cx="2802388" cy="138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954242" y="4307390"/>
            <a:ext cx="0" cy="10768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301069" y="3558435"/>
            <a:ext cx="3644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Bank full flow depth (used in several, but  not all ROTs)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flipH="1">
            <a:off x="2995657" y="4158599"/>
            <a:ext cx="2305412" cy="6596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161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Bank full flow width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Elevation view looking downstream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39" y="1974220"/>
            <a:ext cx="4249450" cy="40450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015511" y="4307390"/>
            <a:ext cx="1932681" cy="138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587560" y="4307390"/>
            <a:ext cx="2788583" cy="138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301069" y="4345362"/>
            <a:ext cx="364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Bank full top width (used in several, but  not all ROTs)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 flipV="1">
            <a:off x="2995657" y="4417836"/>
            <a:ext cx="2305412" cy="3430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1224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Straight or Curved Channel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Categorical Variable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582" y="2830175"/>
            <a:ext cx="2508111" cy="2001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38" y="2666584"/>
            <a:ext cx="3443142" cy="234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18" y="2770727"/>
            <a:ext cx="2649491" cy="20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Aligned or Skew Structure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Categorical Variable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491" y="2333169"/>
            <a:ext cx="3136742" cy="3111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0" y="2388392"/>
            <a:ext cx="4574048" cy="320293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540095" y="3796577"/>
            <a:ext cx="2829998" cy="12563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1228633" y="3617103"/>
            <a:ext cx="3023267" cy="3175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Freeform 13"/>
          <p:cNvSpPr/>
          <p:nvPr/>
        </p:nvSpPr>
        <p:spPr>
          <a:xfrm>
            <a:off x="3023266" y="3755161"/>
            <a:ext cx="496976" cy="234697"/>
          </a:xfrm>
          <a:custGeom>
            <a:avLst/>
            <a:gdLst>
              <a:gd name="connsiteX0" fmla="*/ 69025 w 496976"/>
              <a:gd name="connsiteY0" fmla="*/ 0 h 234697"/>
              <a:gd name="connsiteX1" fmla="*/ 496976 w 496976"/>
              <a:gd name="connsiteY1" fmla="*/ 165668 h 234697"/>
              <a:gd name="connsiteX2" fmla="*/ 0 w 496976"/>
              <a:gd name="connsiteY2" fmla="*/ 234697 h 234697"/>
              <a:gd name="connsiteX3" fmla="*/ 0 w 496976"/>
              <a:gd name="connsiteY3" fmla="*/ 234697 h 23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976" h="234697">
                <a:moveTo>
                  <a:pt x="69025" y="0"/>
                </a:moveTo>
                <a:lnTo>
                  <a:pt x="496976" y="165668"/>
                </a:lnTo>
                <a:lnTo>
                  <a:pt x="0" y="234697"/>
                </a:lnTo>
                <a:lnTo>
                  <a:pt x="0" y="234697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095" y="5646545"/>
            <a:ext cx="3684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No Skew (Skew Angle = 0)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2494" y="5509023"/>
            <a:ext cx="3409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Skew (Skew Angle &gt; 10)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10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Using the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Tool -- Interface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2700" b="127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426860" y="2459789"/>
            <a:ext cx="1690400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Designer supplied input</a:t>
            </a:r>
            <a:endParaRPr lang="en-US" dirty="0">
              <a:latin typeface="+mn-lt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 flipV="1">
            <a:off x="6764418" y="3048000"/>
            <a:ext cx="662442" cy="1195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721895" y="2192421"/>
            <a:ext cx="6042526" cy="1630947"/>
          </a:xfrm>
          <a:prstGeom prst="rect">
            <a:avLst/>
          </a:prstGeom>
          <a:solidFill>
            <a:srgbClr val="0066FF">
              <a:alpha val="2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Using the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Tool -- Interface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2700" b="127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951582" y="3502526"/>
            <a:ext cx="21924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Intermediate Calculations</a:t>
            </a:r>
            <a:endParaRPr lang="en-US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21895" y="3796632"/>
            <a:ext cx="6042526" cy="387672"/>
          </a:xfrm>
          <a:prstGeom prst="rect">
            <a:avLst/>
          </a:prstGeom>
          <a:solidFill>
            <a:srgbClr val="0066FF">
              <a:alpha val="2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 flipV="1">
            <a:off x="6015789" y="3903579"/>
            <a:ext cx="935793" cy="144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4107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Using the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Tool -- Interface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2700" b="127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491070" y="3408946"/>
            <a:ext cx="25326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ROT distances</a:t>
            </a:r>
            <a:endParaRPr lang="en-US" dirty="0">
              <a:latin typeface="+mn-lt"/>
            </a:endParaRPr>
          </a:p>
        </p:txBody>
      </p:sp>
      <p:cxnSp>
        <p:nvCxnSpPr>
          <p:cNvPr id="7" name="Straight Arrow Connector 6"/>
          <p:cNvCxnSpPr>
            <a:stCxn id="5" idx="1"/>
            <a:endCxn id="9" idx="0"/>
          </p:cNvCxnSpPr>
          <p:nvPr/>
        </p:nvCxnSpPr>
        <p:spPr bwMode="auto">
          <a:xfrm flipH="1">
            <a:off x="4545263" y="3639779"/>
            <a:ext cx="1945807" cy="62474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788737" y="4264527"/>
            <a:ext cx="7513052" cy="1630947"/>
          </a:xfrm>
          <a:prstGeom prst="rect">
            <a:avLst/>
          </a:prstGeom>
          <a:solidFill>
            <a:srgbClr val="0066FF">
              <a:alpha val="2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7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58" y="1404987"/>
            <a:ext cx="8542421" cy="4555478"/>
          </a:xfrm>
          <a:prstGeom prst="rect">
            <a:avLst/>
          </a:prstGeom>
        </p:spPr>
      </p:pic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Using the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Tool -- Interface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5475" y="2539999"/>
            <a:ext cx="280736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Method selection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and reference</a:t>
            </a:r>
          </a:p>
        </p:txBody>
      </p:sp>
      <p:cxnSp>
        <p:nvCxnSpPr>
          <p:cNvPr id="7" name="Straight Arrow Connector 6"/>
          <p:cNvCxnSpPr>
            <a:stCxn id="5" idx="1"/>
            <a:endCxn id="9" idx="0"/>
          </p:cNvCxnSpPr>
          <p:nvPr/>
        </p:nvCxnSpPr>
        <p:spPr bwMode="auto">
          <a:xfrm flipH="1">
            <a:off x="4785895" y="2955498"/>
            <a:ext cx="1109580" cy="14961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628316" y="4451686"/>
            <a:ext cx="8315158" cy="681790"/>
          </a:xfrm>
          <a:prstGeom prst="rect">
            <a:avLst/>
          </a:prstGeom>
          <a:solidFill>
            <a:srgbClr val="0066FF">
              <a:alpha val="2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27031"/>
            <a:ext cx="31148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Selected distances</a:t>
            </a:r>
            <a:endParaRPr lang="en-US" dirty="0">
              <a:latin typeface="+mn-lt"/>
            </a:endParaRPr>
          </a:p>
        </p:txBody>
      </p:sp>
      <p:cxnSp>
        <p:nvCxnSpPr>
          <p:cNvPr id="14" name="Straight Arrow Connector 13"/>
          <p:cNvCxnSpPr>
            <a:stCxn id="13" idx="3"/>
            <a:endCxn id="19" idx="2"/>
          </p:cNvCxnSpPr>
          <p:nvPr/>
        </p:nvCxnSpPr>
        <p:spPr bwMode="auto">
          <a:xfrm flipV="1">
            <a:off x="3114842" y="5668212"/>
            <a:ext cx="1884948" cy="28965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3141579" y="5173580"/>
            <a:ext cx="3716421" cy="494632"/>
          </a:xfrm>
          <a:prstGeom prst="rect">
            <a:avLst/>
          </a:prstGeom>
          <a:solidFill>
            <a:srgbClr val="0066FF">
              <a:alpha val="2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3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bridges pictured</a:t>
            </a:r>
          </a:p>
          <a:p>
            <a:pPr lvl="1"/>
            <a:r>
              <a:rPr lang="en-US" dirty="0" smtClean="0"/>
              <a:t>Determine where model boundaries should be placed to evaluate hydraulic impact of the pier(s)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34" y="2750018"/>
            <a:ext cx="4635500" cy="331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bridges pictured</a:t>
            </a:r>
          </a:p>
          <a:p>
            <a:pPr lvl="1"/>
            <a:r>
              <a:rPr lang="en-US" dirty="0" smtClean="0"/>
              <a:t>Determine where model boundaries should be placed to evaluate hydraulic impact of the pier(s)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2" y="2692400"/>
            <a:ext cx="4088111" cy="2921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43600" y="2933700"/>
            <a:ext cx="1308100" cy="2603500"/>
            <a:chOff x="4381500" y="2946400"/>
            <a:chExt cx="1308100" cy="2603500"/>
          </a:xfrm>
        </p:grpSpPr>
        <p:sp>
          <p:nvSpPr>
            <p:cNvPr id="6" name="Freeform 5"/>
            <p:cNvSpPr/>
            <p:nvPr/>
          </p:nvSpPr>
          <p:spPr>
            <a:xfrm>
              <a:off x="4764327" y="29591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40527" y="29464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04027" y="29718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4762500" y="4775200"/>
              <a:ext cx="711200" cy="60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81500" y="3771900"/>
              <a:ext cx="1104900" cy="165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/>
          <p:nvPr/>
        </p:nvCxnSpPr>
        <p:spPr bwMode="auto">
          <a:xfrm>
            <a:off x="2832100" y="4724400"/>
            <a:ext cx="3530600" cy="406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3302000" y="3975100"/>
            <a:ext cx="2857500" cy="266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3570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Acronyms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176338"/>
            <a:ext cx="7896225" cy="4505325"/>
          </a:xfrm>
        </p:spPr>
        <p:txBody>
          <a:bodyPr/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HDM: </a:t>
            </a:r>
            <a:r>
              <a:rPr lang="en-US" sz="2400" dirty="0" err="1">
                <a:latin typeface="Verdana" charset="0"/>
                <a:ea typeface="ＭＳ Ｐゴシック" charset="0"/>
                <a:cs typeface="ＭＳ Ｐゴシック" charset="0"/>
              </a:rPr>
              <a:t>TxDOT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Hydraulic Design Manual 2015 Ed. (on-line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HDS2: FHWA-NHI-02-001 Highway Hydrology </a:t>
            </a:r>
            <a:endParaRPr lang="en-US" sz="2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2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ROT: Rule-of-Thumb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4" name="TextBox 3"/>
          <p:cNvSpPr txBox="1">
            <a:spLocks noChangeArrowheads="1"/>
          </p:cNvSpPr>
          <p:nvPr/>
        </p:nvSpPr>
        <p:spPr bwMode="auto">
          <a:xfrm>
            <a:off x="7904163" y="64881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ＭＳ Ｐゴシック" charset="-128"/>
                <a:cs typeface="+mn-cs"/>
              </a:rPr>
              <a:t>Module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upstream (pictured) bridge first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2" y="2692400"/>
            <a:ext cx="4088111" cy="2921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43600" y="2933700"/>
            <a:ext cx="1308100" cy="2603500"/>
            <a:chOff x="4381500" y="2946400"/>
            <a:chExt cx="1308100" cy="2603500"/>
          </a:xfrm>
        </p:grpSpPr>
        <p:sp>
          <p:nvSpPr>
            <p:cNvPr id="6" name="Freeform 5"/>
            <p:cNvSpPr/>
            <p:nvPr/>
          </p:nvSpPr>
          <p:spPr>
            <a:xfrm>
              <a:off x="4764327" y="29591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40527" y="29464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04027" y="29718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4762500" y="4775200"/>
              <a:ext cx="711200" cy="60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81500" y="3771900"/>
              <a:ext cx="1104900" cy="165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/>
          <p:nvPr/>
        </p:nvCxnSpPr>
        <p:spPr bwMode="auto">
          <a:xfrm>
            <a:off x="2832100" y="4724400"/>
            <a:ext cx="3530600" cy="406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3302000" y="3975100"/>
            <a:ext cx="2857500" cy="266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7391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upstream (pictured) bridge first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43600" y="2933700"/>
            <a:ext cx="1308100" cy="2603500"/>
            <a:chOff x="4381500" y="2946400"/>
            <a:chExt cx="1308100" cy="2603500"/>
          </a:xfrm>
        </p:grpSpPr>
        <p:sp>
          <p:nvSpPr>
            <p:cNvPr id="6" name="Freeform 5"/>
            <p:cNvSpPr/>
            <p:nvPr/>
          </p:nvSpPr>
          <p:spPr>
            <a:xfrm>
              <a:off x="4764327" y="29591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40527" y="29464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04027" y="29718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4762500" y="4775200"/>
              <a:ext cx="711200" cy="60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81500" y="3771900"/>
              <a:ext cx="1104900" cy="165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>
            <a:stCxn id="4" idx="3"/>
          </p:cNvCxnSpPr>
          <p:nvPr/>
        </p:nvCxnSpPr>
        <p:spPr bwMode="auto">
          <a:xfrm flipV="1">
            <a:off x="5156200" y="5130800"/>
            <a:ext cx="1206500" cy="4423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7" idx="3"/>
          </p:cNvCxnSpPr>
          <p:nvPr/>
        </p:nvCxnSpPr>
        <p:spPr bwMode="auto">
          <a:xfrm>
            <a:off x="4889500" y="3387428"/>
            <a:ext cx="1270000" cy="5876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5105834"/>
            <a:ext cx="4889500" cy="934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84500"/>
            <a:ext cx="4660900" cy="80585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6705600" y="4127500"/>
            <a:ext cx="25400" cy="546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896100" y="4140200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Flow</a:t>
            </a:r>
            <a:endParaRPr lang="en-US" sz="18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032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Bridge </a:t>
            </a:r>
            <a:r>
              <a:rPr lang="en-US" dirty="0" smtClean="0"/>
              <a:t>#1 Cross </a:t>
            </a:r>
            <a:r>
              <a:rPr lang="en-US" dirty="0" smtClean="0"/>
              <a:t>Section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Far-Field Cross 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32" y="1968934"/>
            <a:ext cx="8967268" cy="171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4312846"/>
            <a:ext cx="8991600" cy="1194517"/>
          </a:xfrm>
          <a:prstGeom prst="rect">
            <a:avLst/>
          </a:prstGeom>
          <a:scene3d>
            <a:camera prst="orthographicFront">
              <a:rot lat="0" lon="0" rev="9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485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Using the Tool – Illustrative Example</a:t>
            </a:r>
            <a:br>
              <a:rPr lang="en-US" dirty="0" smtClean="0"/>
            </a:br>
            <a:r>
              <a:rPr lang="en-US" dirty="0" smtClean="0"/>
              <a:t>Bridge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 Discharge : 1,180 </a:t>
            </a:r>
            <a:r>
              <a:rPr lang="en-US" dirty="0" err="1" smtClean="0"/>
              <a:t>cfs</a:t>
            </a:r>
            <a:endParaRPr lang="en-US" dirty="0" smtClean="0"/>
          </a:p>
          <a:p>
            <a:r>
              <a:rPr lang="en-US" dirty="0" smtClean="0"/>
              <a:t>Test Discharge : 50,615 </a:t>
            </a:r>
            <a:r>
              <a:rPr lang="en-US" dirty="0" err="1" smtClean="0"/>
              <a:t>cfs</a:t>
            </a:r>
            <a:endParaRPr lang="en-US" dirty="0" smtClean="0"/>
          </a:p>
          <a:p>
            <a:pPr>
              <a:defRPr/>
            </a:pPr>
            <a:r>
              <a:rPr lang="en-US" dirty="0"/>
              <a:t>Structure </a:t>
            </a:r>
            <a:r>
              <a:rPr lang="en-US" dirty="0" smtClean="0"/>
              <a:t>flow area: 8,400 sq. ft. (@ 30ft. deep)</a:t>
            </a:r>
            <a:endParaRPr lang="en-US" dirty="0"/>
          </a:p>
          <a:p>
            <a:pPr>
              <a:defRPr/>
            </a:pPr>
            <a:r>
              <a:rPr lang="en-US" dirty="0"/>
              <a:t>Far field flow </a:t>
            </a:r>
            <a:r>
              <a:rPr lang="en-US" dirty="0" smtClean="0"/>
              <a:t>area: 14,100 sq. ft. (@ 30ft. deep)</a:t>
            </a:r>
            <a:endParaRPr lang="en-US" dirty="0"/>
          </a:p>
          <a:p>
            <a:pPr>
              <a:defRPr/>
            </a:pPr>
            <a:r>
              <a:rPr lang="en-US" dirty="0"/>
              <a:t>Far field top </a:t>
            </a:r>
            <a:r>
              <a:rPr lang="en-US" dirty="0" smtClean="0"/>
              <a:t>width: 290 ft. (@ 30ft. deep)</a:t>
            </a:r>
            <a:endParaRPr lang="en-US" dirty="0"/>
          </a:p>
          <a:p>
            <a:pPr>
              <a:defRPr/>
            </a:pPr>
            <a:r>
              <a:rPr lang="en-US" dirty="0"/>
              <a:t>Bank full flow </a:t>
            </a:r>
            <a:r>
              <a:rPr lang="en-US" dirty="0" smtClean="0"/>
              <a:t>depth: 10 ft.  </a:t>
            </a:r>
            <a:endParaRPr lang="en-US" dirty="0"/>
          </a:p>
          <a:p>
            <a:pPr>
              <a:defRPr/>
            </a:pPr>
            <a:r>
              <a:rPr lang="en-US" dirty="0"/>
              <a:t>Bank full flow </a:t>
            </a:r>
            <a:r>
              <a:rPr lang="en-US" dirty="0" smtClean="0"/>
              <a:t>width : 410 ft.</a:t>
            </a:r>
            <a:endParaRPr lang="en-US" dirty="0"/>
          </a:p>
          <a:p>
            <a:pPr>
              <a:defRPr/>
            </a:pPr>
            <a:r>
              <a:rPr lang="en-US" dirty="0"/>
              <a:t>Curved or Straight Channel </a:t>
            </a:r>
            <a:r>
              <a:rPr lang="en-US" dirty="0" smtClean="0"/>
              <a:t>: Curved</a:t>
            </a:r>
            <a:endParaRPr lang="en-US" dirty="0"/>
          </a:p>
          <a:p>
            <a:pPr>
              <a:defRPr/>
            </a:pPr>
            <a:r>
              <a:rPr lang="en-US" dirty="0"/>
              <a:t>Skewed or Aligned Hydraulic Structure </a:t>
            </a:r>
            <a:r>
              <a:rPr lang="en-US" dirty="0" smtClean="0"/>
              <a:t>: Aligned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Far-Field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5028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104188" cy="762000"/>
          </a:xfrm>
        </p:spPr>
        <p:txBody>
          <a:bodyPr/>
          <a:lstStyle/>
          <a:p>
            <a:pPr algn="ctr"/>
            <a:r>
              <a:rPr lang="en-US" dirty="0" smtClean="0"/>
              <a:t>Using the Tool – Illustrative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774700"/>
            <a:ext cx="6794499" cy="53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4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Bridge </a:t>
            </a:r>
            <a:r>
              <a:rPr lang="en-US" dirty="0" smtClean="0"/>
              <a:t>#2 Cross </a:t>
            </a:r>
            <a:r>
              <a:rPr lang="en-US" dirty="0" smtClean="0"/>
              <a:t>Section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Far-Field Cross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4312846"/>
            <a:ext cx="8991600" cy="1194517"/>
          </a:xfrm>
          <a:prstGeom prst="rect">
            <a:avLst/>
          </a:prstGeom>
          <a:scene3d>
            <a:camera prst="orthographicFront">
              <a:rot lat="0" lon="0" rev="9000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955800"/>
            <a:ext cx="859413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Using the Tool – Illustrative Example</a:t>
            </a:r>
            <a:br>
              <a:rPr lang="en-US" dirty="0" smtClean="0"/>
            </a:br>
            <a:r>
              <a:rPr lang="en-US" dirty="0" smtClean="0"/>
              <a:t>Bridge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 Discharge : 1,180 </a:t>
            </a:r>
            <a:r>
              <a:rPr lang="en-US" dirty="0" err="1" smtClean="0"/>
              <a:t>cfs</a:t>
            </a:r>
            <a:endParaRPr lang="en-US" dirty="0" smtClean="0"/>
          </a:p>
          <a:p>
            <a:r>
              <a:rPr lang="en-US" dirty="0" smtClean="0"/>
              <a:t>Test Discharge : 50,615 </a:t>
            </a:r>
            <a:r>
              <a:rPr lang="en-US" dirty="0" err="1" smtClean="0"/>
              <a:t>cfs</a:t>
            </a:r>
            <a:endParaRPr lang="en-US" dirty="0" smtClean="0"/>
          </a:p>
          <a:p>
            <a:pPr>
              <a:defRPr/>
            </a:pPr>
            <a:r>
              <a:rPr lang="en-US" dirty="0"/>
              <a:t>Structure </a:t>
            </a:r>
            <a:r>
              <a:rPr lang="en-US" dirty="0" smtClean="0"/>
              <a:t>flow area: 7,500 sq. ft. (@ 30ft. deep)</a:t>
            </a:r>
            <a:endParaRPr lang="en-US" dirty="0"/>
          </a:p>
          <a:p>
            <a:pPr>
              <a:defRPr/>
            </a:pPr>
            <a:r>
              <a:rPr lang="en-US" dirty="0"/>
              <a:t>Far field flow </a:t>
            </a:r>
            <a:r>
              <a:rPr lang="en-US" dirty="0" smtClean="0"/>
              <a:t>area: 14,100 sq. ft. (@ 30ft. deep)</a:t>
            </a:r>
            <a:endParaRPr lang="en-US" dirty="0"/>
          </a:p>
          <a:p>
            <a:pPr>
              <a:defRPr/>
            </a:pPr>
            <a:r>
              <a:rPr lang="en-US" dirty="0"/>
              <a:t>Far field top </a:t>
            </a:r>
            <a:r>
              <a:rPr lang="en-US" dirty="0" smtClean="0"/>
              <a:t>width: 290 ft. (@ 30ft. deep)</a:t>
            </a:r>
            <a:endParaRPr lang="en-US" dirty="0"/>
          </a:p>
          <a:p>
            <a:pPr>
              <a:defRPr/>
            </a:pPr>
            <a:r>
              <a:rPr lang="en-US" dirty="0"/>
              <a:t>Bank full flow </a:t>
            </a:r>
            <a:r>
              <a:rPr lang="en-US" dirty="0" smtClean="0"/>
              <a:t>depth: 10 ft.  </a:t>
            </a:r>
            <a:endParaRPr lang="en-US" dirty="0"/>
          </a:p>
          <a:p>
            <a:pPr>
              <a:defRPr/>
            </a:pPr>
            <a:r>
              <a:rPr lang="en-US" dirty="0"/>
              <a:t>Bank full flow </a:t>
            </a:r>
            <a:r>
              <a:rPr lang="en-US" dirty="0" smtClean="0"/>
              <a:t>width : 410 ft.</a:t>
            </a:r>
            <a:endParaRPr lang="en-US" dirty="0"/>
          </a:p>
          <a:p>
            <a:pPr>
              <a:defRPr/>
            </a:pPr>
            <a:r>
              <a:rPr lang="en-US" dirty="0"/>
              <a:t>Curved or Straight Channel </a:t>
            </a:r>
            <a:r>
              <a:rPr lang="en-US" dirty="0" smtClean="0"/>
              <a:t>: Curved</a:t>
            </a:r>
            <a:endParaRPr lang="en-US" dirty="0"/>
          </a:p>
          <a:p>
            <a:pPr>
              <a:defRPr/>
            </a:pPr>
            <a:r>
              <a:rPr lang="en-US" dirty="0"/>
              <a:t>Skewed or Aligned Hydraulic Structure </a:t>
            </a:r>
            <a:r>
              <a:rPr lang="en-US" dirty="0" smtClean="0"/>
              <a:t>: Aligned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39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104188" cy="762000"/>
          </a:xfrm>
        </p:spPr>
        <p:txBody>
          <a:bodyPr/>
          <a:lstStyle/>
          <a:p>
            <a:pPr algn="ctr"/>
            <a:r>
              <a:rPr lang="en-US" dirty="0" smtClean="0"/>
              <a:t>Using the Tool – Illustrative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41" y="796252"/>
            <a:ext cx="6683759" cy="52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9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6188"/>
            <a:ext cx="7896225" cy="4505325"/>
          </a:xfrm>
        </p:spPr>
        <p:txBody>
          <a:bodyPr/>
          <a:lstStyle/>
          <a:p>
            <a:r>
              <a:rPr lang="en-US" dirty="0" smtClean="0"/>
              <a:t>Results: Using Method A if more than</a:t>
            </a:r>
            <a:br>
              <a:rPr lang="en-US" dirty="0" smtClean="0"/>
            </a:br>
            <a:r>
              <a:rPr lang="en-US" dirty="0" smtClean="0"/>
              <a:t>2861 feet apart, can treat separately</a:t>
            </a:r>
            <a:br>
              <a:rPr lang="en-US" dirty="0" smtClean="0"/>
            </a:br>
            <a:r>
              <a:rPr lang="en-US" dirty="0" smtClean="0"/>
              <a:t>min-max distances on model representation</a:t>
            </a:r>
          </a:p>
          <a:p>
            <a:endParaRPr lang="en-US" dirty="0"/>
          </a:p>
          <a:p>
            <a:r>
              <a:rPr lang="en-US" dirty="0" smtClean="0"/>
              <a:t>Other methods different</a:t>
            </a:r>
            <a:br>
              <a:rPr lang="en-US" dirty="0" smtClean="0"/>
            </a:br>
            <a:r>
              <a:rPr lang="en-US" dirty="0" smtClean="0"/>
              <a:t>distances (designer must</a:t>
            </a:r>
            <a:br>
              <a:rPr lang="en-US" dirty="0" smtClean="0"/>
            </a:br>
            <a:r>
              <a:rPr lang="en-US" dirty="0" smtClean="0"/>
              <a:t>choose the method they</a:t>
            </a:r>
            <a:br>
              <a:rPr lang="en-US" dirty="0" smtClean="0"/>
            </a:br>
            <a:r>
              <a:rPr lang="en-US" dirty="0" smtClean="0"/>
              <a:t>will adopt)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73500" y="2908300"/>
            <a:ext cx="1308100" cy="2603500"/>
            <a:chOff x="4381500" y="2946400"/>
            <a:chExt cx="1308100" cy="2603500"/>
          </a:xfrm>
        </p:grpSpPr>
        <p:sp>
          <p:nvSpPr>
            <p:cNvPr id="6" name="Freeform 5"/>
            <p:cNvSpPr/>
            <p:nvPr/>
          </p:nvSpPr>
          <p:spPr>
            <a:xfrm>
              <a:off x="4764327" y="29591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40527" y="29464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04027" y="29718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4762500" y="4775200"/>
              <a:ext cx="711200" cy="60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81500" y="3771900"/>
              <a:ext cx="1104900" cy="165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>
            <a:stCxn id="4" idx="3"/>
          </p:cNvCxnSpPr>
          <p:nvPr/>
        </p:nvCxnSpPr>
        <p:spPr bwMode="auto">
          <a:xfrm flipV="1">
            <a:off x="2997200" y="5372100"/>
            <a:ext cx="1206500" cy="7083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298700" y="3911600"/>
            <a:ext cx="1752600" cy="1155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5817035"/>
            <a:ext cx="2755900" cy="52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118100"/>
            <a:ext cx="3378200" cy="58408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4635500" y="4038600"/>
            <a:ext cx="25400" cy="546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838700" y="4127500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Flow</a:t>
            </a:r>
            <a:endParaRPr lang="en-US" sz="1800" dirty="0">
              <a:latin typeface="Verdana"/>
              <a:cs typeface="Verdana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7594600" y="1384300"/>
            <a:ext cx="0" cy="4622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743700" y="4851400"/>
            <a:ext cx="19304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486400" y="3708400"/>
            <a:ext cx="9652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7086600" y="2057400"/>
            <a:ext cx="965200" cy="901700"/>
          </a:xfrm>
          <a:prstGeom prst="rect">
            <a:avLst/>
          </a:prstGeom>
          <a:solidFill>
            <a:srgbClr val="FF6600">
              <a:alpha val="4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150100" y="4419600"/>
            <a:ext cx="965200" cy="901700"/>
          </a:xfrm>
          <a:prstGeom prst="rect">
            <a:avLst/>
          </a:prstGeom>
          <a:solidFill>
            <a:srgbClr val="FF660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086600" y="1587500"/>
            <a:ext cx="965200" cy="17907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150100" y="4000500"/>
            <a:ext cx="977900" cy="1676400"/>
          </a:xfrm>
          <a:prstGeom prst="rect">
            <a:avLst/>
          </a:prstGeom>
          <a:solidFill>
            <a:schemeClr val="accent1">
              <a:alpha val="9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6705600" y="2501900"/>
            <a:ext cx="19304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6934200" y="44069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7061200" y="39751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>
            <a:off x="6870700" y="2044700"/>
            <a:ext cx="127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6985000" y="1574800"/>
            <a:ext cx="12700" cy="927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6934200" y="48260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6870700" y="24892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6985000" y="25146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7061200" y="48641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8089900" y="5168900"/>
            <a:ext cx="4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710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64500" y="38862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1416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13700" y="27940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724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88300" y="32004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1445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88300" y="14478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1445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13700" y="19177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724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89900" y="4254500"/>
            <a:ext cx="4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710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064500" y="55245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1416</a:t>
            </a:r>
            <a:endParaRPr lang="en-US" sz="1200" dirty="0">
              <a:latin typeface="Verdana"/>
              <a:cs typeface="Verdana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6680200" y="2489200"/>
            <a:ext cx="12700" cy="2400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 rot="16200000">
            <a:off x="6324600" y="3530600"/>
            <a:ext cx="7019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&gt;2861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664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288"/>
            <a:ext cx="7896225" cy="4505325"/>
          </a:xfrm>
        </p:spPr>
        <p:txBody>
          <a:bodyPr/>
          <a:lstStyle/>
          <a:p>
            <a:r>
              <a:rPr lang="en-US" dirty="0" smtClean="0"/>
              <a:t>Results: Using Method A if less than</a:t>
            </a:r>
            <a:br>
              <a:rPr lang="en-US" dirty="0" smtClean="0"/>
            </a:br>
            <a:r>
              <a:rPr lang="en-US" dirty="0" smtClean="0"/>
              <a:t>2861 feet apart, but more than 1431 feet</a:t>
            </a:r>
            <a:br>
              <a:rPr lang="en-US" dirty="0" smtClean="0"/>
            </a:br>
            <a:r>
              <a:rPr lang="en-US" dirty="0" smtClean="0"/>
              <a:t>apart, overlap on the upper ranges – designer</a:t>
            </a:r>
            <a:br>
              <a:rPr lang="en-US" dirty="0" smtClean="0"/>
            </a:br>
            <a:r>
              <a:rPr lang="en-US" dirty="0" smtClean="0"/>
              <a:t>must choose if treat as separate.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Other methods different</a:t>
            </a:r>
            <a:br>
              <a:rPr lang="en-US" dirty="0" smtClean="0"/>
            </a:br>
            <a:r>
              <a:rPr lang="en-US" dirty="0" smtClean="0"/>
              <a:t>distances (designer must</a:t>
            </a:r>
            <a:br>
              <a:rPr lang="en-US" dirty="0" smtClean="0"/>
            </a:br>
            <a:r>
              <a:rPr lang="en-US" dirty="0" smtClean="0"/>
              <a:t>choose the method they</a:t>
            </a:r>
            <a:br>
              <a:rPr lang="en-US" dirty="0" smtClean="0"/>
            </a:br>
            <a:r>
              <a:rPr lang="en-US" dirty="0" smtClean="0"/>
              <a:t>will adopt)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73500" y="2908300"/>
            <a:ext cx="1308100" cy="2603500"/>
            <a:chOff x="4381500" y="2946400"/>
            <a:chExt cx="1308100" cy="2603500"/>
          </a:xfrm>
        </p:grpSpPr>
        <p:sp>
          <p:nvSpPr>
            <p:cNvPr id="6" name="Freeform 5"/>
            <p:cNvSpPr/>
            <p:nvPr/>
          </p:nvSpPr>
          <p:spPr>
            <a:xfrm>
              <a:off x="4764327" y="29591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40527" y="29464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04027" y="29718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4762500" y="4775200"/>
              <a:ext cx="711200" cy="60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81500" y="3771900"/>
              <a:ext cx="1104900" cy="165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>
            <a:stCxn id="4" idx="3"/>
          </p:cNvCxnSpPr>
          <p:nvPr/>
        </p:nvCxnSpPr>
        <p:spPr bwMode="auto">
          <a:xfrm flipV="1">
            <a:off x="2997200" y="5372100"/>
            <a:ext cx="1206500" cy="7083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298700" y="3911600"/>
            <a:ext cx="1752600" cy="1155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5817035"/>
            <a:ext cx="2755900" cy="52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118100"/>
            <a:ext cx="3378200" cy="58408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4635500" y="4038600"/>
            <a:ext cx="25400" cy="546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838700" y="4127500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Flow</a:t>
            </a:r>
            <a:endParaRPr lang="en-US" sz="1800" dirty="0">
              <a:latin typeface="Verdana"/>
              <a:cs typeface="Verdana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7594600" y="1384300"/>
            <a:ext cx="0" cy="4622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680200" y="3886200"/>
            <a:ext cx="19304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486400" y="3708400"/>
            <a:ext cx="9652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7086600" y="2057400"/>
            <a:ext cx="965200" cy="901700"/>
          </a:xfrm>
          <a:prstGeom prst="rect">
            <a:avLst/>
          </a:prstGeom>
          <a:solidFill>
            <a:srgbClr val="FF6600">
              <a:alpha val="4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086600" y="3454400"/>
            <a:ext cx="965200" cy="901700"/>
          </a:xfrm>
          <a:prstGeom prst="rect">
            <a:avLst/>
          </a:prstGeom>
          <a:solidFill>
            <a:srgbClr val="FF660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086600" y="1587500"/>
            <a:ext cx="965200" cy="17907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086600" y="3035300"/>
            <a:ext cx="977900" cy="1676400"/>
          </a:xfrm>
          <a:prstGeom prst="rect">
            <a:avLst/>
          </a:prstGeom>
          <a:solidFill>
            <a:schemeClr val="accent1">
              <a:alpha val="9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6705600" y="2501900"/>
            <a:ext cx="19304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6870700" y="34417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6997700" y="30099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>
            <a:off x="6870700" y="2044700"/>
            <a:ext cx="127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6985000" y="1574800"/>
            <a:ext cx="12700" cy="927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6870700" y="38608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6870700" y="24892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6985000" y="25146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6997700" y="38989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8026400" y="4203700"/>
            <a:ext cx="4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710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01000" y="29210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1416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13700" y="27940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724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88300" y="32004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1445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88300" y="14478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1445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13700" y="19177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724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26400" y="3289300"/>
            <a:ext cx="4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710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001000" y="45593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1416</a:t>
            </a:r>
            <a:endParaRPr lang="en-US" sz="1200" dirty="0">
              <a:latin typeface="Verdana"/>
              <a:cs typeface="Verdana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6680200" y="2489200"/>
            <a:ext cx="0" cy="142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 rot="16200000">
            <a:off x="6324601" y="3048000"/>
            <a:ext cx="7019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&gt;1431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228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176338"/>
            <a:ext cx="7896225" cy="4505325"/>
          </a:xfrm>
        </p:spPr>
        <p:txBody>
          <a:bodyPr/>
          <a:lstStyle/>
          <a:p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Culverts, bridges, and other obstructions change the water surface profile in a channel</a:t>
            </a:r>
          </a:p>
          <a:p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The addition or removal of flow from a stream may affect the water surface downstream and possibly upstream</a:t>
            </a:r>
          </a:p>
          <a:p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The effect on the water surface near the structure is known by modeling the receiving stream</a:t>
            </a:r>
          </a:p>
          <a:p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4" name="TextBox 3"/>
          <p:cNvSpPr txBox="1">
            <a:spLocks noChangeArrowheads="1"/>
          </p:cNvSpPr>
          <p:nvPr/>
        </p:nvSpPr>
        <p:spPr bwMode="auto">
          <a:xfrm>
            <a:off x="7904163" y="64881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ＭＳ Ｐゴシック" charset="-128"/>
                <a:cs typeface="+mn-cs"/>
              </a:rPr>
              <a:t>Module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Tool – Illustrative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288"/>
            <a:ext cx="7896225" cy="4505325"/>
          </a:xfrm>
        </p:spPr>
        <p:txBody>
          <a:bodyPr/>
          <a:lstStyle/>
          <a:p>
            <a:r>
              <a:rPr lang="en-US" dirty="0" smtClean="0"/>
              <a:t>If model is to include BOTH bridges, then </a:t>
            </a:r>
            <a:br>
              <a:rPr lang="en-US" dirty="0" smtClean="0"/>
            </a:br>
            <a:r>
              <a:rPr lang="en-US" dirty="0" smtClean="0"/>
              <a:t>upstream condition at least 1416 feet </a:t>
            </a:r>
            <a:br>
              <a:rPr lang="en-US" dirty="0" smtClean="0"/>
            </a:br>
            <a:r>
              <a:rPr lang="en-US" dirty="0" smtClean="0"/>
              <a:t>upstream of bridge 1 and </a:t>
            </a:r>
            <a:br>
              <a:rPr lang="en-US" dirty="0" smtClean="0"/>
            </a:br>
            <a:r>
              <a:rPr lang="en-US" dirty="0" smtClean="0"/>
              <a:t>and 1445 feet downstream of bridge 2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Other methods different</a:t>
            </a:r>
            <a:br>
              <a:rPr lang="en-US" dirty="0" smtClean="0"/>
            </a:br>
            <a:r>
              <a:rPr lang="en-US" dirty="0" smtClean="0"/>
              <a:t>distances (designer must</a:t>
            </a:r>
            <a:br>
              <a:rPr lang="en-US" dirty="0" smtClean="0"/>
            </a:br>
            <a:r>
              <a:rPr lang="en-US" dirty="0" smtClean="0"/>
              <a:t>choose the method they</a:t>
            </a:r>
            <a:br>
              <a:rPr lang="en-US" dirty="0" smtClean="0"/>
            </a:br>
            <a:r>
              <a:rPr lang="en-US" dirty="0" smtClean="0"/>
              <a:t>will adopt)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73500" y="2908300"/>
            <a:ext cx="1308100" cy="2603500"/>
            <a:chOff x="4381500" y="2946400"/>
            <a:chExt cx="1308100" cy="2603500"/>
          </a:xfrm>
        </p:grpSpPr>
        <p:sp>
          <p:nvSpPr>
            <p:cNvPr id="6" name="Freeform 5"/>
            <p:cNvSpPr/>
            <p:nvPr/>
          </p:nvSpPr>
          <p:spPr>
            <a:xfrm>
              <a:off x="4764327" y="29591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40527" y="29464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904027" y="2971800"/>
              <a:ext cx="785573" cy="2578100"/>
            </a:xfrm>
            <a:custGeom>
              <a:avLst/>
              <a:gdLst>
                <a:gd name="connsiteX0" fmla="*/ 772873 w 772873"/>
                <a:gd name="connsiteY0" fmla="*/ 2387600 h 2387600"/>
                <a:gd name="connsiteX1" fmla="*/ 10873 w 772873"/>
                <a:gd name="connsiteY1" fmla="*/ 1473200 h 2387600"/>
                <a:gd name="connsiteX2" fmla="*/ 302973 w 772873"/>
                <a:gd name="connsiteY2" fmla="*/ 0 h 2387600"/>
                <a:gd name="connsiteX3" fmla="*/ 302973 w 772873"/>
                <a:gd name="connsiteY3" fmla="*/ 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873" h="2387600">
                  <a:moveTo>
                    <a:pt x="772873" y="2387600"/>
                  </a:moveTo>
                  <a:cubicBezTo>
                    <a:pt x="431031" y="2129366"/>
                    <a:pt x="89190" y="1871133"/>
                    <a:pt x="10873" y="1473200"/>
                  </a:cubicBezTo>
                  <a:cubicBezTo>
                    <a:pt x="-67444" y="1075267"/>
                    <a:pt x="302973" y="0"/>
                    <a:pt x="302973" y="0"/>
                  </a:cubicBezTo>
                  <a:lnTo>
                    <a:pt x="302973" y="0"/>
                  </a:lnTo>
                </a:path>
              </a:pathLst>
            </a:custGeom>
            <a:noFill/>
            <a:ln w="76200" cmpd="sng">
              <a:solidFill>
                <a:schemeClr val="accent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4762500" y="4775200"/>
              <a:ext cx="711200" cy="609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81500" y="3771900"/>
              <a:ext cx="1104900" cy="1651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>
            <a:stCxn id="4" idx="3"/>
          </p:cNvCxnSpPr>
          <p:nvPr/>
        </p:nvCxnSpPr>
        <p:spPr bwMode="auto">
          <a:xfrm flipV="1">
            <a:off x="2997200" y="5372100"/>
            <a:ext cx="1206500" cy="7083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298700" y="3911600"/>
            <a:ext cx="1752600" cy="1155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5817035"/>
            <a:ext cx="2755900" cy="52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118100"/>
            <a:ext cx="3378200" cy="58408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4635500" y="4038600"/>
            <a:ext cx="25400" cy="546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838700" y="4127500"/>
            <a:ext cx="70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Flow</a:t>
            </a:r>
            <a:endParaRPr lang="en-US" sz="1800" dirty="0">
              <a:latin typeface="Verdana"/>
              <a:cs typeface="Verdana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7594600" y="1384300"/>
            <a:ext cx="0" cy="4622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680200" y="3886200"/>
            <a:ext cx="19304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486400" y="3708400"/>
            <a:ext cx="9652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7086600" y="2057400"/>
            <a:ext cx="965200" cy="901700"/>
          </a:xfrm>
          <a:prstGeom prst="rect">
            <a:avLst/>
          </a:prstGeom>
          <a:solidFill>
            <a:srgbClr val="FF6600">
              <a:alpha val="4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086600" y="3454400"/>
            <a:ext cx="965200" cy="901700"/>
          </a:xfrm>
          <a:prstGeom prst="rect">
            <a:avLst/>
          </a:prstGeom>
          <a:solidFill>
            <a:srgbClr val="FF660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086600" y="1587500"/>
            <a:ext cx="965200" cy="17907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086600" y="3035300"/>
            <a:ext cx="977900" cy="1676400"/>
          </a:xfrm>
          <a:prstGeom prst="rect">
            <a:avLst/>
          </a:prstGeom>
          <a:solidFill>
            <a:schemeClr val="accent1">
              <a:alpha val="9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6705600" y="2501900"/>
            <a:ext cx="1930400" cy="12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6870700" y="34417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6997700" y="30099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>
            <a:off x="6870700" y="2044700"/>
            <a:ext cx="127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6985000" y="1574800"/>
            <a:ext cx="12700" cy="927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6870700" y="38608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6870700" y="2489200"/>
            <a:ext cx="12700" cy="431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6985000" y="25146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6997700" y="3898900"/>
            <a:ext cx="0" cy="86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8026400" y="4203700"/>
            <a:ext cx="4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710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01000" y="29210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1416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13700" y="27940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724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88300" y="32004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1445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88300" y="14478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1445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13700" y="191770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724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26400" y="3289300"/>
            <a:ext cx="47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710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001000" y="4559300"/>
            <a:ext cx="575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1416</a:t>
            </a:r>
            <a:endParaRPr lang="en-US" sz="1200" dirty="0">
              <a:latin typeface="Verdana"/>
              <a:cs typeface="Verdana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6680200" y="2489200"/>
            <a:ext cx="0" cy="142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 rot="16200000">
            <a:off x="6324601" y="3048000"/>
            <a:ext cx="7019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&gt;1431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9273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1288"/>
            <a:ext cx="7896225" cy="4505325"/>
          </a:xfrm>
        </p:spPr>
        <p:txBody>
          <a:bodyPr/>
          <a:lstStyle/>
          <a:p>
            <a:r>
              <a:rPr lang="en-US" dirty="0" smtClean="0"/>
              <a:t>Tool to estimate model boundary locations based on a minimal description of the structure hydraulics and stream geometry</a:t>
            </a:r>
          </a:p>
          <a:p>
            <a:r>
              <a:rPr lang="en-US" dirty="0" smtClean="0"/>
              <a:t>Helps avoid modeling an entire stream system for a change at one location, when a more localized model is appropriate (designer must decide)</a:t>
            </a:r>
          </a:p>
          <a:p>
            <a:r>
              <a:rPr lang="en-US" dirty="0" smtClean="0"/>
              <a:t>Multiple methods are available: </a:t>
            </a:r>
          </a:p>
          <a:p>
            <a:pPr lvl="1"/>
            <a:r>
              <a:rPr lang="en-US" dirty="0" smtClean="0"/>
              <a:t>Methods A and C are relatively close in numerical output</a:t>
            </a:r>
          </a:p>
          <a:p>
            <a:pPr lvl="1"/>
            <a:r>
              <a:rPr lang="en-US" dirty="0" smtClean="0"/>
              <a:t>Methods B and D are relatively close in numerical output (but tend to be larger than A or C)</a:t>
            </a:r>
          </a:p>
        </p:txBody>
      </p:sp>
    </p:spTree>
    <p:extLst>
      <p:ext uri="{BB962C8B-B14F-4D97-AF65-F5344CB8AC3E}">
        <p14:creationId xmlns:p14="http://schemas.microsoft.com/office/powerpoint/2010/main" val="19859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41" y="1853854"/>
            <a:ext cx="5980581" cy="385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0" y="1317709"/>
            <a:ext cx="7896225" cy="4505325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Boundary effects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can propagate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into region of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interest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Limited guidance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on where to locate 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boundaries in HDM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standard-step 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backwater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method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Want boundary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effects small in </a:t>
            </a:r>
            <a:b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region of interest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1193" y="4371446"/>
            <a:ext cx="139743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Region of interest</a:t>
            </a:r>
            <a:endParaRPr lang="en-US" sz="1600" dirty="0"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694947" y="1938421"/>
            <a:ext cx="1403685" cy="239294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176338"/>
            <a:ext cx="7896225" cy="4505325"/>
          </a:xfrm>
        </p:spPr>
        <p:txBody>
          <a:bodyPr/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The designer would like to avoid modeling an entire stream system (many structures) to study the change at single location (one structure) 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latin typeface="Verdana" charset="0"/>
                <a:ea typeface="ＭＳ Ｐゴシック" charset="0"/>
                <a:cs typeface="ＭＳ Ｐゴシック" charset="0"/>
              </a:rPr>
              <a:t>TxDOT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Research 0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-6841 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examined existing literature and conducted a HEC-RAS study to develop Rules-Of-Thumb (ROT) for selecting 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boundary location 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distances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4" name="TextBox 3"/>
          <p:cNvSpPr txBox="1">
            <a:spLocks noChangeArrowheads="1"/>
          </p:cNvSpPr>
          <p:nvPr/>
        </p:nvSpPr>
        <p:spPr bwMode="auto">
          <a:xfrm>
            <a:off x="7904163" y="64881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ＭＳ Ｐゴシック" charset="-128"/>
                <a:cs typeface="+mn-cs"/>
              </a:rPr>
              <a:t>Module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616413"/>
            <a:ext cx="6824133" cy="4505797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40821" y="1157288"/>
            <a:ext cx="7896225" cy="4505325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How far do boundary effects extend?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Background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40821" y="1157288"/>
            <a:ext cx="7896225" cy="4505325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How far do boundary effects extend?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08" y="1761067"/>
            <a:ext cx="7229859" cy="4013200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0"/>
          </p:cNvCxnSpPr>
          <p:nvPr/>
        </p:nvCxnSpPr>
        <p:spPr bwMode="auto">
          <a:xfrm flipV="1">
            <a:off x="1670931" y="4013201"/>
            <a:ext cx="886002" cy="12361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69333" y="5249334"/>
            <a:ext cx="30031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Treat As Single Bridge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42267" y="4707468"/>
            <a:ext cx="3505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ROT Boundaries overlap</a:t>
            </a:r>
            <a:br>
              <a:rPr lang="en-US" dirty="0" smtClean="0"/>
            </a:br>
            <a:r>
              <a:rPr lang="en-US" dirty="0" smtClean="0"/>
              <a:t>Consider upstream bridge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 bwMode="auto">
          <a:xfrm flipV="1">
            <a:off x="5494867" y="3488268"/>
            <a:ext cx="1193799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845734" y="1828802"/>
            <a:ext cx="20827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Boundary here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042531" y="2319868"/>
            <a:ext cx="716669" cy="8127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181600" y="1879602"/>
            <a:ext cx="279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Structure of Interest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162800" y="2286000"/>
            <a:ext cx="592666" cy="11006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450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Applicability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ROT are intended for examining a single location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Also identifies if additional locations should be included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Locate boundary distances for structure of interest</a:t>
            </a:r>
          </a:p>
          <a:p>
            <a:pPr lvl="1"/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If nearby structures boundaries have overlap, then include these in overall modeling effort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7189</TotalTime>
  <Words>1108</Words>
  <Application>Microsoft Macintosh PowerPoint</Application>
  <PresentationFormat>On-screen Show (4:3)</PresentationFormat>
  <Paragraphs>250</Paragraphs>
  <Slides>41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</vt:lpstr>
      <vt:lpstr>Equation</vt:lpstr>
      <vt:lpstr>Basic Hydrology &amp; Hydraulics: DES 601</vt:lpstr>
      <vt:lpstr>Module Outline</vt:lpstr>
      <vt:lpstr>Acronyms</vt:lpstr>
      <vt:lpstr>Background</vt:lpstr>
      <vt:lpstr>Background</vt:lpstr>
      <vt:lpstr>Background</vt:lpstr>
      <vt:lpstr>Background</vt:lpstr>
      <vt:lpstr>Background</vt:lpstr>
      <vt:lpstr>Applicability</vt:lpstr>
      <vt:lpstr>Rules-Of-Thumb</vt:lpstr>
      <vt:lpstr>Rules-Of-Thumb</vt:lpstr>
      <vt:lpstr>Rules-Of-Thumb</vt:lpstr>
      <vt:lpstr>Rules-Of-Thumb</vt:lpstr>
      <vt:lpstr>Rules-Of-Thumb</vt:lpstr>
      <vt:lpstr>Using the Tool</vt:lpstr>
      <vt:lpstr>Using the Tool – Needed Values</vt:lpstr>
      <vt:lpstr>Structure Opening Flow Area</vt:lpstr>
      <vt:lpstr>Far-field flow area</vt:lpstr>
      <vt:lpstr>Far-field top width</vt:lpstr>
      <vt:lpstr>Bank full flow depth</vt:lpstr>
      <vt:lpstr>Bank full flow width</vt:lpstr>
      <vt:lpstr>Straight or Curved Channel</vt:lpstr>
      <vt:lpstr>Aligned or Skew Structure</vt:lpstr>
      <vt:lpstr>Using the Tool -- Interface</vt:lpstr>
      <vt:lpstr>Using the Tool -- Interface</vt:lpstr>
      <vt:lpstr>Using the Tool -- Interface</vt:lpstr>
      <vt:lpstr>Using the Tool -- Interface</vt:lpstr>
      <vt:lpstr>Using the Tool – Illustrative Example</vt:lpstr>
      <vt:lpstr>Using the Tool – Illustrative Example</vt:lpstr>
      <vt:lpstr>Using the Tool – Illustrative Example</vt:lpstr>
      <vt:lpstr>Using the Tool – Illustrative Example</vt:lpstr>
      <vt:lpstr>Using the Tool – Illustrative Example</vt:lpstr>
      <vt:lpstr>Using the Tool – Illustrative Example Bridge #1</vt:lpstr>
      <vt:lpstr>Using the Tool – Illustrative Example</vt:lpstr>
      <vt:lpstr>Using the Tool – Illustrative Example</vt:lpstr>
      <vt:lpstr>Using the Tool – Illustrative Example Bridge #2</vt:lpstr>
      <vt:lpstr>Using the Tool – Illustrative Example</vt:lpstr>
      <vt:lpstr>Using the Tool – Illustrative Example</vt:lpstr>
      <vt:lpstr>Using the Tool – Illustrative Example</vt:lpstr>
      <vt:lpstr>Using the Tool – Illustrative Example</vt:lpstr>
      <vt:lpstr>Summary</vt:lpstr>
    </vt:vector>
  </TitlesOfParts>
  <Company>David Ford Consulting Engineers,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hydraulics</dc:title>
  <dc:creator>David Ford</dc:creator>
  <cp:lastModifiedBy>Theodore Cleveland</cp:lastModifiedBy>
  <cp:revision>235</cp:revision>
  <cp:lastPrinted>1998-05-06T22:42:32Z</cp:lastPrinted>
  <dcterms:created xsi:type="dcterms:W3CDTF">2012-10-21T17:08:42Z</dcterms:created>
  <dcterms:modified xsi:type="dcterms:W3CDTF">2016-04-04T18:12:10Z</dcterms:modified>
</cp:coreProperties>
</file>