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"/>
  </p:notesMasterIdLst>
  <p:sldIdLst>
    <p:sldId id="257" r:id="rId2"/>
  </p:sldIdLst>
  <p:sldSz cx="32918400" cy="16459200"/>
  <p:notesSz cx="6858000" cy="9144000"/>
  <p:defaultTextStyle>
    <a:defPPr>
      <a:defRPr lang="en-US"/>
    </a:defPPr>
    <a:lvl1pPr marL="0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641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282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1923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2565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206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3847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4489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5130" algn="l" defTabSz="1410641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009"/>
    <a:srgbClr val="CA5420"/>
    <a:srgbClr val="008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>
        <p:scale>
          <a:sx n="40" d="100"/>
          <a:sy n="40" d="100"/>
        </p:scale>
        <p:origin x="182" y="24"/>
      </p:cViewPr>
      <p:guideLst>
        <p:guide orient="horz" pos="518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71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Gas</a:t>
            </a:r>
            <a:r>
              <a:rPr lang="en-US" sz="2000" baseline="0" dirty="0"/>
              <a:t> Tax vs VMT Fee Revenue Generation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Yearly Gas Tax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Medians!$D$4:$I$4</c:f>
              <c:strCache>
                <c:ptCount val="6"/>
                <c:pt idx="0">
                  <c:v>1
(n=8236)</c:v>
                </c:pt>
                <c:pt idx="1">
                  <c:v>2
(n=7428)</c:v>
                </c:pt>
                <c:pt idx="2">
                  <c:v>3
(n=16862)</c:v>
                </c:pt>
                <c:pt idx="3">
                  <c:v>4
(n=4129)</c:v>
                </c:pt>
                <c:pt idx="4">
                  <c:v>5
(n=151)</c:v>
                </c:pt>
                <c:pt idx="5">
                  <c:v>All
(n=36806)</c:v>
                </c:pt>
              </c:strCache>
            </c:strRef>
          </c:cat>
          <c:val>
            <c:numRef>
              <c:f>Medians!$D$14:$I$14</c:f>
              <c:numCache>
                <c:formatCode>###0.0000</c:formatCode>
                <c:ptCount val="6"/>
                <c:pt idx="0">
                  <c:v>53.047826090998996</c:v>
                </c:pt>
                <c:pt idx="1">
                  <c:v>68.022393376368044</c:v>
                </c:pt>
                <c:pt idx="2">
                  <c:v>94.786597738724083</c:v>
                </c:pt>
                <c:pt idx="3">
                  <c:v>51.243025056473826</c:v>
                </c:pt>
                <c:pt idx="4">
                  <c:v>1392.5362226379193</c:v>
                </c:pt>
                <c:pt idx="5">
                  <c:v>75.508282603776365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1-4F80-AC9D-274A2AD5BCB5}"/>
            </c:ext>
          </c:extLst>
        </c:ser>
        <c:ser>
          <c:idx val="1"/>
          <c:order val="1"/>
          <c:tx>
            <c:v>Yearly VMT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Medians!$D$4:$I$4</c:f>
              <c:strCache>
                <c:ptCount val="6"/>
                <c:pt idx="0">
                  <c:v>1
(n=8236)</c:v>
                </c:pt>
                <c:pt idx="1">
                  <c:v>2
(n=7428)</c:v>
                </c:pt>
                <c:pt idx="2">
                  <c:v>3
(n=16862)</c:v>
                </c:pt>
                <c:pt idx="3">
                  <c:v>4
(n=4129)</c:v>
                </c:pt>
                <c:pt idx="4">
                  <c:v>5
(n=151)</c:v>
                </c:pt>
                <c:pt idx="5">
                  <c:v>All
(n=36806)</c:v>
                </c:pt>
              </c:strCache>
            </c:strRef>
          </c:cat>
          <c:val>
            <c:numRef>
              <c:f>Medians!$D$15:$I$15</c:f>
              <c:numCache>
                <c:formatCode>###0.0000</c:formatCode>
                <c:ptCount val="6"/>
                <c:pt idx="0">
                  <c:v>54.358159090290087</c:v>
                </c:pt>
                <c:pt idx="1">
                  <c:v>71.269221748903647</c:v>
                </c:pt>
                <c:pt idx="2">
                  <c:v>99.437781680195101</c:v>
                </c:pt>
                <c:pt idx="3">
                  <c:v>51.556622873566781</c:v>
                </c:pt>
                <c:pt idx="4">
                  <c:v>1398.8609129161275</c:v>
                </c:pt>
                <c:pt idx="5">
                  <c:v>78.657547097780196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1-4F80-AC9D-274A2AD5B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928960"/>
        <c:axId val="47294272"/>
      </c:barChart>
      <c:catAx>
        <c:axId val="459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4272"/>
        <c:crosses val="autoZero"/>
        <c:auto val="1"/>
        <c:lblAlgn val="ctr"/>
        <c:lblOffset val="100"/>
        <c:noMultiLvlLbl val="0"/>
      </c:catAx>
      <c:valAx>
        <c:axId val="472942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00_);_(&quot;$&quot;* \(#,##0.0000\);_(&quot;$&quot;* &quot;-&quot;??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2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Equity Analysis: Breakdown 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83087857858104"/>
          <c:y val="0.16656240983008586"/>
          <c:w val="0.81110754084001357"/>
          <c:h val="0.4535526265645331"/>
        </c:manualLayout>
      </c:layout>
      <c:lineChart>
        <c:grouping val="standard"/>
        <c:varyColors val="0"/>
        <c:ser>
          <c:idx val="0"/>
          <c:order val="0"/>
          <c:tx>
            <c:v>Hispanic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(Race!$D$18,Race!$F$18,Race!$H$18,Race!$J$18,Race!$L$18,Race!$N$18)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Total</c:v>
                </c:pt>
              </c:strCache>
            </c:strRef>
          </c:cat>
          <c:val>
            <c:numRef>
              <c:f>(Race!$D$20,Race!$F$20,Race!$H$20,Race!$J$20,Race!$L$20,Race!$N$20)</c:f>
              <c:numCache>
                <c:formatCode>0.00</c:formatCode>
                <c:ptCount val="6"/>
                <c:pt idx="0">
                  <c:v>2.2260044517158732</c:v>
                </c:pt>
                <c:pt idx="1">
                  <c:v>-4.5767841061025987</c:v>
                </c:pt>
                <c:pt idx="2">
                  <c:v>-2.1084134907949716E-2</c:v>
                </c:pt>
                <c:pt idx="3">
                  <c:v>5.8651570134991609</c:v>
                </c:pt>
                <c:pt idx="4">
                  <c:v>25.165820050989396</c:v>
                </c:pt>
                <c:pt idx="5">
                  <c:v>8.6662042060807479E-2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FF-4A8C-9443-9772A97789DD}"/>
            </c:ext>
          </c:extLst>
        </c:ser>
        <c:ser>
          <c:idx val="1"/>
          <c:order val="1"/>
          <c:tx>
            <c:v>White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(Race!$D$21,Race!$F$21,Race!$H$21,Race!$J$21,Race!$L$21,Race!$N$21)</c:f>
              <c:numCache>
                <c:formatCode>0.00</c:formatCode>
                <c:ptCount val="6"/>
                <c:pt idx="0">
                  <c:v>1.5368038344422343</c:v>
                </c:pt>
                <c:pt idx="1">
                  <c:v>0.17133221346989352</c:v>
                </c:pt>
                <c:pt idx="2">
                  <c:v>0.44103124154138063</c:v>
                </c:pt>
                <c:pt idx="3">
                  <c:v>2.7192168375815595</c:v>
                </c:pt>
                <c:pt idx="4">
                  <c:v>1.0037380990374301</c:v>
                </c:pt>
                <c:pt idx="5">
                  <c:v>0.85741272035335647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FF-4A8C-9443-9772A97789DD}"/>
            </c:ext>
          </c:extLst>
        </c:ser>
        <c:ser>
          <c:idx val="2"/>
          <c:order val="2"/>
          <c:tx>
            <c:v>African American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(Race!$D$22,Race!$F$22,Race!$H$22,Race!$J$22,Race!$L$22,Race!$N$22)</c:f>
              <c:numCache>
                <c:formatCode>0.00</c:formatCode>
                <c:ptCount val="6"/>
                <c:pt idx="0">
                  <c:v>1.6409086779775697</c:v>
                </c:pt>
                <c:pt idx="1">
                  <c:v>-1.7852064083827366</c:v>
                </c:pt>
                <c:pt idx="2">
                  <c:v>9.1416655425798492</c:v>
                </c:pt>
                <c:pt idx="3">
                  <c:v>-2.2873954342495528</c:v>
                </c:pt>
                <c:pt idx="4">
                  <c:v>0</c:v>
                </c:pt>
                <c:pt idx="5">
                  <c:v>3.3926069760141147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FF-4A8C-9443-9772A97789DD}"/>
            </c:ext>
          </c:extLst>
        </c:ser>
        <c:ser>
          <c:idx val="3"/>
          <c:order val="3"/>
          <c:tx>
            <c:v>American Indian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(Race!$D$23,Race!$F$23,Race!$H$23,Race!$J$23,Race!$L$23,Race!$N$23)</c:f>
              <c:numCache>
                <c:formatCode>0.00</c:formatCode>
                <c:ptCount val="6"/>
                <c:pt idx="0">
                  <c:v>-0.31065108498829264</c:v>
                </c:pt>
                <c:pt idx="1">
                  <c:v>-9.9978440423932255</c:v>
                </c:pt>
                <c:pt idx="2">
                  <c:v>9.7941317072903562</c:v>
                </c:pt>
                <c:pt idx="3">
                  <c:v>-3.0250095477834804E-3</c:v>
                </c:pt>
                <c:pt idx="4">
                  <c:v>0</c:v>
                </c:pt>
                <c:pt idx="5">
                  <c:v>2.2508030379446726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FF-4A8C-9443-9772A97789DD}"/>
            </c:ext>
          </c:extLst>
        </c:ser>
        <c:ser>
          <c:idx val="4"/>
          <c:order val="4"/>
          <c:tx>
            <c:v>Asian/ Pacific Islander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(Race!$D$24,Race!$F$24,Race!$H$24,Race!$J$24,Race!$L$24,Race!$N$24)</c:f>
              <c:numCache>
                <c:formatCode>0.00</c:formatCode>
                <c:ptCount val="6"/>
                <c:pt idx="0">
                  <c:v>-12.532195070087329</c:v>
                </c:pt>
                <c:pt idx="1">
                  <c:v>-8.9587683227610206</c:v>
                </c:pt>
                <c:pt idx="2">
                  <c:v>-13.381834910168884</c:v>
                </c:pt>
                <c:pt idx="3">
                  <c:v>-6.4867348792087363</c:v>
                </c:pt>
                <c:pt idx="4">
                  <c:v>-28.514621127774234</c:v>
                </c:pt>
                <c:pt idx="5">
                  <c:v>-11.476425964890861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FF-4A8C-9443-9772A97789DD}"/>
            </c:ext>
          </c:extLst>
        </c:ser>
        <c:ser>
          <c:idx val="5"/>
          <c:order val="5"/>
          <c:tx>
            <c:v>Other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(Race!$D$25,Race!$F$25,Race!$H$25,Race!$J$25,Race!$L$25,Race!$N$25)</c:f>
              <c:numCache>
                <c:formatCode>0.00</c:formatCode>
                <c:ptCount val="6"/>
                <c:pt idx="0">
                  <c:v>6.6566864628360136</c:v>
                </c:pt>
                <c:pt idx="1">
                  <c:v>4.5993421429976422</c:v>
                </c:pt>
                <c:pt idx="2">
                  <c:v>0.20025257247916514</c:v>
                </c:pt>
                <c:pt idx="3">
                  <c:v>-0.39842120026770195</c:v>
                </c:pt>
                <c:pt idx="4">
                  <c:v>0</c:v>
                </c:pt>
                <c:pt idx="5">
                  <c:v>2.386672959875904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FF-4A8C-9443-9772A9778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841320"/>
        <c:axId val="650841976"/>
      </c:lineChart>
      <c:catAx>
        <c:axId val="650841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Cluster Assignment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41976"/>
        <c:crossesAt val="-30"/>
        <c:auto val="1"/>
        <c:lblAlgn val="ctr"/>
        <c:lblOffset val="100"/>
        <c:noMultiLvlLbl val="0"/>
      </c:catAx>
      <c:valAx>
        <c:axId val="650841976"/>
        <c:scaling>
          <c:orientation val="minMax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Yearly Revenue Difference</a:t>
                </a:r>
                <a:r>
                  <a:rPr lang="en-US" sz="1800" baseline="0" dirty="0"/>
                  <a:t> ($)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3.8690302380138285E-2"/>
              <c:y val="3.8650431998954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4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198991730227952"/>
          <c:w val="0.99886467821700264"/>
          <c:h val="0.18726759980618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Equity Analysis: Breakdown by Income</a:t>
            </a:r>
          </a:p>
        </c:rich>
      </c:tx>
      <c:layout>
        <c:manualLayout>
          <c:xMode val="edge"/>
          <c:yMode val="edge"/>
          <c:x val="0.25155906671602796"/>
          <c:y val="4.0020720600829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62343997627102"/>
          <c:y val="0.13603457441199721"/>
          <c:w val="0.891376560023729"/>
          <c:h val="0.34379229173287296"/>
        </c:manualLayout>
      </c:layout>
      <c:barChart>
        <c:barDir val="col"/>
        <c:grouping val="clustered"/>
        <c:varyColors val="0"/>
        <c:ser>
          <c:idx val="0"/>
          <c:order val="0"/>
          <c:tx>
            <c:v>Yearly VMT Fee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Formatted!$J$17:$J$25</c:f>
              <c:strCache>
                <c:ptCount val="9"/>
                <c:pt idx="0">
                  <c:v>$0-$15k</c:v>
                </c:pt>
                <c:pt idx="1">
                  <c:v>$15k-$25k</c:v>
                </c:pt>
                <c:pt idx="2">
                  <c:v>$25k-$35k</c:v>
                </c:pt>
                <c:pt idx="3">
                  <c:v>$35k-$50k</c:v>
                </c:pt>
                <c:pt idx="4">
                  <c:v>$50k-$75k</c:v>
                </c:pt>
                <c:pt idx="5">
                  <c:v>$75k-$100k</c:v>
                </c:pt>
                <c:pt idx="6">
                  <c:v>$100k-$150k</c:v>
                </c:pt>
                <c:pt idx="7">
                  <c:v>$150k and over</c:v>
                </c:pt>
                <c:pt idx="8">
                  <c:v>Refused</c:v>
                </c:pt>
              </c:strCache>
            </c:strRef>
          </c:cat>
          <c:val>
            <c:numRef>
              <c:f>Formatted!$L$17:$L$25</c:f>
              <c:numCache>
                <c:formatCode>0.00%</c:formatCode>
                <c:ptCount val="9"/>
                <c:pt idx="0">
                  <c:v>2.5875358212377294E-2</c:v>
                </c:pt>
                <c:pt idx="1">
                  <c:v>6.2727745357975123E-2</c:v>
                </c:pt>
                <c:pt idx="2">
                  <c:v>7.2575596657145261E-2</c:v>
                </c:pt>
                <c:pt idx="3">
                  <c:v>0.12980987247511938</c:v>
                </c:pt>
                <c:pt idx="4">
                  <c:v>0.21986276452336723</c:v>
                </c:pt>
                <c:pt idx="5">
                  <c:v>0.1990737505184329</c:v>
                </c:pt>
                <c:pt idx="6">
                  <c:v>0.15099574666115731</c:v>
                </c:pt>
                <c:pt idx="7">
                  <c:v>7.7981361023529733E-2</c:v>
                </c:pt>
                <c:pt idx="8">
                  <c:v>6.1097804570899972E-2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3-42AA-8C9D-A51AA026A1BD}"/>
            </c:ext>
          </c:extLst>
        </c:ser>
        <c:ser>
          <c:idx val="1"/>
          <c:order val="1"/>
          <c:tx>
            <c:v>VMT Fee- State Distribution 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Formatted!$J$17:$J$25</c:f>
              <c:strCache>
                <c:ptCount val="9"/>
                <c:pt idx="0">
                  <c:v>$0-$15k</c:v>
                </c:pt>
                <c:pt idx="1">
                  <c:v>$15k-$25k</c:v>
                </c:pt>
                <c:pt idx="2">
                  <c:v>$25k-$35k</c:v>
                </c:pt>
                <c:pt idx="3">
                  <c:v>$35k-$50k</c:v>
                </c:pt>
                <c:pt idx="4">
                  <c:v>$50k-$75k</c:v>
                </c:pt>
                <c:pt idx="5">
                  <c:v>$75k-$100k</c:v>
                </c:pt>
                <c:pt idx="6">
                  <c:v>$100k-$150k</c:v>
                </c:pt>
                <c:pt idx="7">
                  <c:v>$150k and over</c:v>
                </c:pt>
                <c:pt idx="8">
                  <c:v>Refused</c:v>
                </c:pt>
              </c:strCache>
            </c:strRef>
          </c:cat>
          <c:val>
            <c:numRef>
              <c:f>Formatted!$M$17:$M$25</c:f>
              <c:numCache>
                <c:formatCode>0.00%</c:formatCode>
                <c:ptCount val="9"/>
                <c:pt idx="0">
                  <c:v>2.5044428159993942E-2</c:v>
                </c:pt>
                <c:pt idx="1">
                  <c:v>5.9387594830798793E-2</c:v>
                </c:pt>
                <c:pt idx="2">
                  <c:v>7.0705664079676947E-2</c:v>
                </c:pt>
                <c:pt idx="3">
                  <c:v>0.1266860803110339</c:v>
                </c:pt>
                <c:pt idx="4">
                  <c:v>0.21934089407884944</c:v>
                </c:pt>
                <c:pt idx="5">
                  <c:v>0.19880171690817733</c:v>
                </c:pt>
                <c:pt idx="6">
                  <c:v>0.15366672442824972</c:v>
                </c:pt>
                <c:pt idx="7">
                  <c:v>8.1894206113589385E-2</c:v>
                </c:pt>
                <c:pt idx="8">
                  <c:v>6.4472691089626916E-2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3-42AA-8C9D-A51AA026A1BD}"/>
            </c:ext>
          </c:extLst>
        </c:ser>
        <c:ser>
          <c:idx val="2"/>
          <c:order val="2"/>
          <c:tx>
            <c:v>State Distribution w/ Elasticity Effects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Formatted!$J$17:$J$25</c:f>
              <c:strCache>
                <c:ptCount val="9"/>
                <c:pt idx="0">
                  <c:v>$0-$15k</c:v>
                </c:pt>
                <c:pt idx="1">
                  <c:v>$15k-$25k</c:v>
                </c:pt>
                <c:pt idx="2">
                  <c:v>$25k-$35k</c:v>
                </c:pt>
                <c:pt idx="3">
                  <c:v>$35k-$50k</c:v>
                </c:pt>
                <c:pt idx="4">
                  <c:v>$50k-$75k</c:v>
                </c:pt>
                <c:pt idx="5">
                  <c:v>$75k-$100k</c:v>
                </c:pt>
                <c:pt idx="6">
                  <c:v>$100k-$150k</c:v>
                </c:pt>
                <c:pt idx="7">
                  <c:v>$150k and over</c:v>
                </c:pt>
                <c:pt idx="8">
                  <c:v>Refused</c:v>
                </c:pt>
              </c:strCache>
            </c:strRef>
          </c:cat>
          <c:val>
            <c:numRef>
              <c:f>Sheet1!$V$17:$V$25</c:f>
              <c:numCache>
                <c:formatCode>0.00%</c:formatCode>
                <c:ptCount val="9"/>
                <c:pt idx="0">
                  <c:v>2.1959490426311675E-2</c:v>
                </c:pt>
                <c:pt idx="1">
                  <c:v>5.6410478980540635E-2</c:v>
                </c:pt>
                <c:pt idx="2">
                  <c:v>6.4662147235969969E-2</c:v>
                </c:pt>
                <c:pt idx="3">
                  <c:v>0.12205513844065406</c:v>
                </c:pt>
                <c:pt idx="4">
                  <c:v>0.21791361204820009</c:v>
                </c:pt>
                <c:pt idx="5">
                  <c:v>0.20994211545255761</c:v>
                </c:pt>
                <c:pt idx="6">
                  <c:v>0.16282367344568022</c:v>
                </c:pt>
                <c:pt idx="7">
                  <c:v>8.6650640883531374E-2</c:v>
                </c:pt>
                <c:pt idx="8">
                  <c:v>5.7582703086558246E-2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3-42AA-8C9D-A51AA026A1BD}"/>
            </c:ext>
          </c:extLst>
        </c:ser>
        <c:ser>
          <c:idx val="3"/>
          <c:order val="3"/>
          <c:tx>
            <c:v>VMT Fee- minimum Fee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Formatted!$J$17:$J$25</c:f>
              <c:strCache>
                <c:ptCount val="9"/>
                <c:pt idx="0">
                  <c:v>$0-$15k</c:v>
                </c:pt>
                <c:pt idx="1">
                  <c:v>$15k-$25k</c:v>
                </c:pt>
                <c:pt idx="2">
                  <c:v>$25k-$35k</c:v>
                </c:pt>
                <c:pt idx="3">
                  <c:v>$35k-$50k</c:v>
                </c:pt>
                <c:pt idx="4">
                  <c:v>$50k-$75k</c:v>
                </c:pt>
                <c:pt idx="5">
                  <c:v>$75k-$100k</c:v>
                </c:pt>
                <c:pt idx="6">
                  <c:v>$100k-$150k</c:v>
                </c:pt>
                <c:pt idx="7">
                  <c:v>$150k and over</c:v>
                </c:pt>
                <c:pt idx="8">
                  <c:v>Refused</c:v>
                </c:pt>
              </c:strCache>
            </c:strRef>
          </c:cat>
          <c:val>
            <c:numRef>
              <c:f>Formatted!$O$17:$O$25</c:f>
              <c:numCache>
                <c:formatCode>0.00%</c:formatCode>
                <c:ptCount val="9"/>
                <c:pt idx="0">
                  <c:v>2.5621033282800989E-2</c:v>
                </c:pt>
                <c:pt idx="1">
                  <c:v>6.120831397054096E-2</c:v>
                </c:pt>
                <c:pt idx="2">
                  <c:v>7.2120753677437324E-2</c:v>
                </c:pt>
                <c:pt idx="3">
                  <c:v>0.12852202020729858</c:v>
                </c:pt>
                <c:pt idx="4">
                  <c:v>0.21938691179712619</c:v>
                </c:pt>
                <c:pt idx="5">
                  <c:v>0.19873268556889476</c:v>
                </c:pt>
                <c:pt idx="6">
                  <c:v>0.15196029505635075</c:v>
                </c:pt>
                <c:pt idx="7">
                  <c:v>7.9934717237566372E-2</c:v>
                </c:pt>
                <c:pt idx="8">
                  <c:v>6.2513269201972491E-2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83-42AA-8C9D-A51AA026A1BD}"/>
            </c:ext>
          </c:extLst>
        </c:ser>
        <c:ser>
          <c:idx val="4"/>
          <c:order val="4"/>
          <c:tx>
            <c:v>Minimum Fee w. Elasticity Effects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Formatted!$J$17:$J$25</c:f>
              <c:strCache>
                <c:ptCount val="9"/>
                <c:pt idx="0">
                  <c:v>$0-$15k</c:v>
                </c:pt>
                <c:pt idx="1">
                  <c:v>$15k-$25k</c:v>
                </c:pt>
                <c:pt idx="2">
                  <c:v>$25k-$35k</c:v>
                </c:pt>
                <c:pt idx="3">
                  <c:v>$35k-$50k</c:v>
                </c:pt>
                <c:pt idx="4">
                  <c:v>$50k-$75k</c:v>
                </c:pt>
                <c:pt idx="5">
                  <c:v>$75k-$100k</c:v>
                </c:pt>
                <c:pt idx="6">
                  <c:v>$100k-$150k</c:v>
                </c:pt>
                <c:pt idx="7">
                  <c:v>$150k and over</c:v>
                </c:pt>
                <c:pt idx="8">
                  <c:v>Refused</c:v>
                </c:pt>
              </c:strCache>
            </c:strRef>
          </c:cat>
          <c:val>
            <c:numRef>
              <c:f>Sheet1!$X$17:$X$25</c:f>
              <c:numCache>
                <c:formatCode>0.00%</c:formatCode>
                <c:ptCount val="9"/>
                <c:pt idx="0">
                  <c:v>2.8870461768301398E-2</c:v>
                </c:pt>
                <c:pt idx="1">
                  <c:v>6.6012085377707849E-2</c:v>
                </c:pt>
                <c:pt idx="2">
                  <c:v>7.6275087881572709E-2</c:v>
                </c:pt>
                <c:pt idx="3">
                  <c:v>0.1323052263796029</c:v>
                </c:pt>
                <c:pt idx="4">
                  <c:v>0.21845888983640341</c:v>
                </c:pt>
                <c:pt idx="5">
                  <c:v>0.19163182183755997</c:v>
                </c:pt>
                <c:pt idx="6">
                  <c:v>0.14644652035569375</c:v>
                </c:pt>
                <c:pt idx="7">
                  <c:v>7.694808578704504E-2</c:v>
                </c:pt>
                <c:pt idx="8">
                  <c:v>6.3051820776107631E-2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83-42AA-8C9D-A51AA026A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95888328"/>
        <c:axId val="595888984"/>
      </c:barChart>
      <c:catAx>
        <c:axId val="59588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888984"/>
        <c:crosses val="autoZero"/>
        <c:auto val="1"/>
        <c:lblAlgn val="ctr"/>
        <c:lblOffset val="100"/>
        <c:noMultiLvlLbl val="0"/>
      </c:catAx>
      <c:valAx>
        <c:axId val="59588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88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76602301421718"/>
          <c:w val="1"/>
          <c:h val="0.20233976985782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BB5CC-C2AC-4FC8-AB69-EF7B90924CD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78EA-0900-461A-A8A0-C322E459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8EA-0900-461A-A8A0-C322E459CD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113021"/>
            <a:ext cx="27980640" cy="35280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9326880"/>
            <a:ext cx="23042880" cy="4206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0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1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3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3840482"/>
            <a:ext cx="29626560" cy="108623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0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0990" y="3162300"/>
            <a:ext cx="41473757" cy="6741033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299" y="3162300"/>
            <a:ext cx="123884053" cy="674103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3840482"/>
            <a:ext cx="29626560" cy="108623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0576561"/>
            <a:ext cx="27980640" cy="3268980"/>
          </a:xfrm>
          <a:prstGeom prst="rect">
            <a:avLst/>
          </a:prstGeo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976113"/>
            <a:ext cx="27980640" cy="36004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064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282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192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256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20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38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448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51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297" y="18432780"/>
            <a:ext cx="82678903" cy="52139851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45842" y="18432780"/>
            <a:ext cx="82678907" cy="52139851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684271"/>
            <a:ext cx="14544677" cy="15354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400" b="1"/>
            </a:lvl1pPr>
            <a:lvl2pPr marL="1410641" indent="0">
              <a:buNone/>
              <a:defRPr sz="6200" b="1"/>
            </a:lvl2pPr>
            <a:lvl3pPr marL="2821282" indent="0">
              <a:buNone/>
              <a:defRPr sz="5600" b="1"/>
            </a:lvl3pPr>
            <a:lvl4pPr marL="4231923" indent="0">
              <a:buNone/>
              <a:defRPr sz="4900" b="1"/>
            </a:lvl4pPr>
            <a:lvl5pPr marL="5642565" indent="0">
              <a:buNone/>
              <a:defRPr sz="4900" b="1"/>
            </a:lvl5pPr>
            <a:lvl6pPr marL="7053206" indent="0">
              <a:buNone/>
              <a:defRPr sz="4900" b="1"/>
            </a:lvl6pPr>
            <a:lvl7pPr marL="8463847" indent="0">
              <a:buNone/>
              <a:defRPr sz="4900" b="1"/>
            </a:lvl7pPr>
            <a:lvl8pPr marL="9874489" indent="0">
              <a:buNone/>
              <a:defRPr sz="4900" b="1"/>
            </a:lvl8pPr>
            <a:lvl9pPr marL="11285130" indent="0">
              <a:buNone/>
              <a:defRPr sz="4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5219700"/>
            <a:ext cx="14544677" cy="9483091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3684271"/>
            <a:ext cx="14550390" cy="15354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400" b="1"/>
            </a:lvl1pPr>
            <a:lvl2pPr marL="1410641" indent="0">
              <a:buNone/>
              <a:defRPr sz="6200" b="1"/>
            </a:lvl2pPr>
            <a:lvl3pPr marL="2821282" indent="0">
              <a:buNone/>
              <a:defRPr sz="5600" b="1"/>
            </a:lvl3pPr>
            <a:lvl4pPr marL="4231923" indent="0">
              <a:buNone/>
              <a:defRPr sz="4900" b="1"/>
            </a:lvl4pPr>
            <a:lvl5pPr marL="5642565" indent="0">
              <a:buNone/>
              <a:defRPr sz="4900" b="1"/>
            </a:lvl5pPr>
            <a:lvl6pPr marL="7053206" indent="0">
              <a:buNone/>
              <a:defRPr sz="4900" b="1"/>
            </a:lvl6pPr>
            <a:lvl7pPr marL="8463847" indent="0">
              <a:buNone/>
              <a:defRPr sz="4900" b="1"/>
            </a:lvl7pPr>
            <a:lvl8pPr marL="9874489" indent="0">
              <a:buNone/>
              <a:defRPr sz="4900" b="1"/>
            </a:lvl8pPr>
            <a:lvl9pPr marL="11285130" indent="0">
              <a:buNone/>
              <a:defRPr sz="4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5219700"/>
            <a:ext cx="14550390" cy="9483091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655320"/>
            <a:ext cx="10829927" cy="2788920"/>
          </a:xfrm>
          <a:prstGeom prst="rect">
            <a:avLst/>
          </a:prstGeo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655322"/>
            <a:ext cx="18402300" cy="14047471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3444242"/>
            <a:ext cx="10829927" cy="1125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1410641" indent="0">
              <a:buNone/>
              <a:defRPr sz="3700"/>
            </a:lvl2pPr>
            <a:lvl3pPr marL="2821282" indent="0">
              <a:buNone/>
              <a:defRPr sz="3100"/>
            </a:lvl3pPr>
            <a:lvl4pPr marL="4231923" indent="0">
              <a:buNone/>
              <a:defRPr sz="2800"/>
            </a:lvl4pPr>
            <a:lvl5pPr marL="5642565" indent="0">
              <a:buNone/>
              <a:defRPr sz="2800"/>
            </a:lvl5pPr>
            <a:lvl6pPr marL="7053206" indent="0">
              <a:buNone/>
              <a:defRPr sz="2800"/>
            </a:lvl6pPr>
            <a:lvl7pPr marL="8463847" indent="0">
              <a:buNone/>
              <a:defRPr sz="2800"/>
            </a:lvl7pPr>
            <a:lvl8pPr marL="9874489" indent="0">
              <a:buNone/>
              <a:defRPr sz="2800"/>
            </a:lvl8pPr>
            <a:lvl9pPr marL="1128513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1521440"/>
            <a:ext cx="19751040" cy="1360171"/>
          </a:xfrm>
          <a:prstGeom prst="rect">
            <a:avLst/>
          </a:prstGeo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470660"/>
            <a:ext cx="19751040" cy="9875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00"/>
            </a:lvl1pPr>
            <a:lvl2pPr marL="1410641" indent="0">
              <a:buNone/>
              <a:defRPr sz="8600"/>
            </a:lvl2pPr>
            <a:lvl3pPr marL="2821282" indent="0">
              <a:buNone/>
              <a:defRPr sz="7400"/>
            </a:lvl3pPr>
            <a:lvl4pPr marL="4231923" indent="0">
              <a:buNone/>
              <a:defRPr sz="6200"/>
            </a:lvl4pPr>
            <a:lvl5pPr marL="5642565" indent="0">
              <a:buNone/>
              <a:defRPr sz="6200"/>
            </a:lvl5pPr>
            <a:lvl6pPr marL="7053206" indent="0">
              <a:buNone/>
              <a:defRPr sz="6200"/>
            </a:lvl6pPr>
            <a:lvl7pPr marL="8463847" indent="0">
              <a:buNone/>
              <a:defRPr sz="6200"/>
            </a:lvl7pPr>
            <a:lvl8pPr marL="9874489" indent="0">
              <a:buNone/>
              <a:defRPr sz="6200"/>
            </a:lvl8pPr>
            <a:lvl9pPr marL="11285130" indent="0">
              <a:buNone/>
              <a:defRPr sz="6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2881611"/>
            <a:ext cx="19751040" cy="1931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1410641" indent="0">
              <a:buNone/>
              <a:defRPr sz="3700"/>
            </a:lvl2pPr>
            <a:lvl3pPr marL="2821282" indent="0">
              <a:buNone/>
              <a:defRPr sz="3100"/>
            </a:lvl3pPr>
            <a:lvl4pPr marL="4231923" indent="0">
              <a:buNone/>
              <a:defRPr sz="2800"/>
            </a:lvl4pPr>
            <a:lvl5pPr marL="5642565" indent="0">
              <a:buNone/>
              <a:defRPr sz="2800"/>
            </a:lvl5pPr>
            <a:lvl6pPr marL="7053206" indent="0">
              <a:buNone/>
              <a:defRPr sz="2800"/>
            </a:lvl6pPr>
            <a:lvl7pPr marL="8463847" indent="0">
              <a:buNone/>
              <a:defRPr sz="2800"/>
            </a:lvl7pPr>
            <a:lvl8pPr marL="9874489" indent="0">
              <a:buNone/>
              <a:defRPr sz="2800"/>
            </a:lvl8pPr>
            <a:lvl9pPr marL="1128513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C690973D-A9B2-0B41-B2F1-33F7058789E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/>
          <a:lstStyle/>
          <a:p>
            <a:fld id="{72CCB087-DE05-D649-86B9-8141DA621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0"/>
            <a:ext cx="32918399" cy="24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" name="Picture 17" descr="CTR-Logo-no-bckgrn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" y="145350"/>
            <a:ext cx="6105437" cy="218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3" descr="UTwordmarkTag2012Ltd_LG_Whit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24161" r="15222" b="30479"/>
          <a:stretch>
            <a:fillRect/>
          </a:stretch>
        </p:blipFill>
        <p:spPr bwMode="auto">
          <a:xfrm>
            <a:off x="27767709" y="145351"/>
            <a:ext cx="4836576" cy="244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-14372" y="2494815"/>
            <a:ext cx="32918400" cy="0"/>
          </a:xfrm>
          <a:prstGeom prst="line">
            <a:avLst/>
          </a:prstGeom>
          <a:ln w="165100">
            <a:solidFill>
              <a:srgbClr val="008A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0888" y="2647215"/>
            <a:ext cx="32918400" cy="0"/>
          </a:xfrm>
          <a:prstGeom prst="line">
            <a:avLst/>
          </a:prstGeom>
          <a:ln w="165100">
            <a:solidFill>
              <a:srgbClr val="CA5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5889116"/>
            <a:ext cx="32918400" cy="457200"/>
          </a:xfrm>
          <a:prstGeom prst="rect">
            <a:avLst/>
          </a:prstGeom>
          <a:solidFill>
            <a:srgbClr val="00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7337407" y="15873868"/>
            <a:ext cx="675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collaborate. innovate. educate.</a:t>
            </a:r>
          </a:p>
        </p:txBody>
      </p:sp>
    </p:spTree>
    <p:extLst>
      <p:ext uri="{BB962C8B-B14F-4D97-AF65-F5344CB8AC3E}">
        <p14:creationId xmlns:p14="http://schemas.microsoft.com/office/powerpoint/2010/main" val="5711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641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7981" indent="-1057981" algn="l" defTabSz="1410641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292" indent="-881651" algn="l" defTabSz="1410641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603" indent="-705321" algn="l" defTabSz="1410641" rtl="0" eaLnBrk="1" latinLnBrk="0" hangingPunct="1">
        <a:spcBef>
          <a:spcPct val="20000"/>
        </a:spcBef>
        <a:buFont typeface="Arial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244" indent="-705321" algn="l" defTabSz="1410641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7886" indent="-705321" algn="l" defTabSz="1410641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8527" indent="-705321" algn="l" defTabSz="1410641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69168" indent="-705321" algn="l" defTabSz="1410641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79809" indent="-705321" algn="l" defTabSz="1410641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0450" indent="-705321" algn="l" defTabSz="1410641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641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282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1923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565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206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3847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4489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5130" algn="l" defTabSz="1410641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chart" Target="../charts/chart2.xml"/><Relationship Id="rId26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chart" Target="../charts/chart1.xml"/><Relationship Id="rId25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18.sv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24" Type="http://schemas.openxmlformats.org/officeDocument/2006/relationships/image" Target="../media/image22.svg"/><Relationship Id="rId32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image" Target="../media/image10.sv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svg"/><Relationship Id="rId27" Type="http://schemas.microsoft.com/office/2007/relationships/hdphoto" Target="../media/hdphoto2.wdp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653048" y="288226"/>
            <a:ext cx="20684359" cy="218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Examining the Impacts of a Vehicle Miles Traveled Fee for Daily Weekday Travel: A Case Study of Oregon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Presenters: Michael Moore, Andrew Waxman Ph. D., and Randy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Machemehl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Ph. D.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85800" y="2950923"/>
            <a:ext cx="8229600" cy="685800"/>
          </a:xfrm>
          <a:prstGeom prst="rect">
            <a:avLst/>
          </a:prstGeom>
          <a:solidFill>
            <a:srgbClr val="C75B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Background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9601200" y="2950923"/>
            <a:ext cx="13716000" cy="685800"/>
          </a:xfrm>
          <a:prstGeom prst="rect">
            <a:avLst/>
          </a:prstGeom>
          <a:solidFill>
            <a:srgbClr val="C75B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Results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3979214" y="11258480"/>
            <a:ext cx="8229600" cy="685800"/>
          </a:xfrm>
          <a:prstGeom prst="rect">
            <a:avLst/>
          </a:prstGeom>
          <a:solidFill>
            <a:srgbClr val="C75B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Key Takeaways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 Box 28">
            <a:extLst>
              <a:ext uri="{FF2B5EF4-FFF2-40B4-BE49-F238E27FC236}">
                <a16:creationId xmlns:a16="http://schemas.microsoft.com/office/drawing/2014/main" id="{5A61D1A2-231B-4AC1-8268-23F62820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167040"/>
            <a:ext cx="8229600" cy="685800"/>
          </a:xfrm>
          <a:prstGeom prst="rect">
            <a:avLst/>
          </a:prstGeom>
          <a:solidFill>
            <a:srgbClr val="C75B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Methodology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" name="Picture 2" descr="Map&#10;&#10;Description automatically generated">
            <a:extLst>
              <a:ext uri="{FF2B5EF4-FFF2-40B4-BE49-F238E27FC236}">
                <a16:creationId xmlns:a16="http://schemas.microsoft.com/office/drawing/2014/main" id="{D7A8ABC9-9F86-447A-AF7C-BA6F015E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77119"/>
            <a:ext cx="41547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0" descr="Icon&#10;&#10;Description automatically generated">
            <a:extLst>
              <a:ext uri="{FF2B5EF4-FFF2-40B4-BE49-F238E27FC236}">
                <a16:creationId xmlns:a16="http://schemas.microsoft.com/office/drawing/2014/main" id="{F30D580E-F647-434F-BAC7-4786707D9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91" y="5488178"/>
            <a:ext cx="1143000" cy="1143000"/>
          </a:xfrm>
          <a:prstGeom prst="rect">
            <a:avLst/>
          </a:prstGeom>
        </p:spPr>
      </p:pic>
      <p:pic>
        <p:nvPicPr>
          <p:cNvPr id="162" name="Picture 161" descr="Icon&#10;&#10;Description automatically generated">
            <a:extLst>
              <a:ext uri="{FF2B5EF4-FFF2-40B4-BE49-F238E27FC236}">
                <a16:creationId xmlns:a16="http://schemas.microsoft.com/office/drawing/2014/main" id="{008C7C6A-EC9A-4728-AFE6-6F679EF5E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5488178"/>
            <a:ext cx="1143000" cy="1143000"/>
          </a:xfrm>
          <a:prstGeom prst="rect">
            <a:avLst/>
          </a:prstGeom>
          <a:ln>
            <a:noFill/>
          </a:ln>
        </p:spPr>
      </p:pic>
      <p:pic>
        <p:nvPicPr>
          <p:cNvPr id="163" name="Picture 162" descr="Icon&#10;&#10;Description automatically generated">
            <a:extLst>
              <a:ext uri="{FF2B5EF4-FFF2-40B4-BE49-F238E27FC236}">
                <a16:creationId xmlns:a16="http://schemas.microsoft.com/office/drawing/2014/main" id="{695E6E23-0240-461C-BDF1-5BB76760DC9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69" y="5488178"/>
            <a:ext cx="1143000" cy="1143000"/>
          </a:xfrm>
          <a:prstGeom prst="rect">
            <a:avLst/>
          </a:prstGeom>
        </p:spPr>
      </p:pic>
      <p:sp>
        <p:nvSpPr>
          <p:cNvPr id="164" name="Right Brace 163">
            <a:extLst>
              <a:ext uri="{FF2B5EF4-FFF2-40B4-BE49-F238E27FC236}">
                <a16:creationId xmlns:a16="http://schemas.microsoft.com/office/drawing/2014/main" id="{6F07056E-8B25-4ED7-9329-00042D9170AE}"/>
              </a:ext>
            </a:extLst>
          </p:cNvPr>
          <p:cNvSpPr/>
          <p:nvPr/>
        </p:nvSpPr>
        <p:spPr>
          <a:xfrm rot="16200000" flipV="1">
            <a:off x="4616399" y="2285732"/>
            <a:ext cx="487001" cy="5501739"/>
          </a:xfrm>
          <a:prstGeom prst="rightBrace">
            <a:avLst>
              <a:gd name="adj1" fmla="val 8333"/>
              <a:gd name="adj2" fmla="val 50554"/>
            </a:avLst>
          </a:prstGeom>
          <a:noFill/>
          <a:ln w="19050" cap="flat" cmpd="sng" algn="ctr">
            <a:solidFill>
              <a:srgbClr val="BD582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89D163B-BA8D-4D40-BE64-55B743C7B1F3}"/>
              </a:ext>
            </a:extLst>
          </p:cNvPr>
          <p:cNvSpPr txBox="1"/>
          <p:nvPr/>
        </p:nvSpPr>
        <p:spPr>
          <a:xfrm>
            <a:off x="704791" y="670520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Strained Highway Trust Fund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0C0D622-E2A4-4BB0-89A3-4EAB7BFD9CF5}"/>
              </a:ext>
            </a:extLst>
          </p:cNvPr>
          <p:cNvSpPr txBox="1"/>
          <p:nvPr/>
        </p:nvSpPr>
        <p:spPr>
          <a:xfrm>
            <a:off x="3429000" y="670520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States increasingly taking on funding burden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59E050A-4057-4432-9D96-E9D7D614F8E9}"/>
              </a:ext>
            </a:extLst>
          </p:cNvPr>
          <p:cNvSpPr txBox="1"/>
          <p:nvPr/>
        </p:nvSpPr>
        <p:spPr>
          <a:xfrm>
            <a:off x="6172200" y="670520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Further stressors to Highway Trust Fund expected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025A1-8DE2-4974-8E32-F85023ACAC2C}"/>
              </a:ext>
            </a:extLst>
          </p:cNvPr>
          <p:cNvSpPr txBox="1"/>
          <p:nvPr/>
        </p:nvSpPr>
        <p:spPr>
          <a:xfrm>
            <a:off x="1825906" y="3592773"/>
            <a:ext cx="59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are the revenue impacts of a vehicle miles travelled (VMT) fee system, and which road users are impacted?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88729-9838-4764-AFD8-6B9650AF0FD8}"/>
              </a:ext>
            </a:extLst>
          </p:cNvPr>
          <p:cNvSpPr txBox="1"/>
          <p:nvPr/>
        </p:nvSpPr>
        <p:spPr>
          <a:xfrm>
            <a:off x="5026640" y="7934065"/>
            <a:ext cx="3911686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Case Study of Oregon</a:t>
            </a:r>
          </a:p>
          <a:p>
            <a:r>
              <a:rPr lang="en-US" sz="2400" dirty="0"/>
              <a:t>The data obtained from Oregon was collected from 2009-2012 and was representative of the State. The data included information on both travel and vehicle characteristics.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871EE3-7D86-46F9-9EE2-3A8FC2F6D662}"/>
              </a:ext>
            </a:extLst>
          </p:cNvPr>
          <p:cNvGrpSpPr>
            <a:grpSpLocks noChangeAspect="1"/>
          </p:cNvGrpSpPr>
          <p:nvPr/>
        </p:nvGrpSpPr>
        <p:grpSpPr>
          <a:xfrm>
            <a:off x="720779" y="12217764"/>
            <a:ext cx="8255159" cy="3203046"/>
            <a:chOff x="228600" y="12441535"/>
            <a:chExt cx="9136635" cy="35450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EA40A1-524D-4685-9ED1-44C0F71D42A1}"/>
                </a:ext>
              </a:extLst>
            </p:cNvPr>
            <p:cNvGrpSpPr/>
            <p:nvPr/>
          </p:nvGrpSpPr>
          <p:grpSpPr>
            <a:xfrm>
              <a:off x="228600" y="13628740"/>
              <a:ext cx="9136635" cy="2357859"/>
              <a:chOff x="228600" y="13628740"/>
              <a:chExt cx="9136635" cy="235785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BF4514F-EE1B-4A85-8463-AE240BB32ADA}"/>
                  </a:ext>
                </a:extLst>
              </p:cNvPr>
              <p:cNvGrpSpPr/>
              <p:nvPr/>
            </p:nvGrpSpPr>
            <p:grpSpPr>
              <a:xfrm>
                <a:off x="228600" y="13632898"/>
                <a:ext cx="2743200" cy="1895636"/>
                <a:chOff x="228600" y="13632898"/>
                <a:chExt cx="2743200" cy="1895636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5F493CA-3C29-4A4F-B302-D8FFE3D71F06}"/>
                    </a:ext>
                  </a:extLst>
                </p:cNvPr>
                <p:cNvGrpSpPr/>
                <p:nvPr/>
              </p:nvGrpSpPr>
              <p:grpSpPr>
                <a:xfrm>
                  <a:off x="628766" y="13632898"/>
                  <a:ext cx="1942869" cy="1378952"/>
                  <a:chOff x="839381" y="13660917"/>
                  <a:chExt cx="1942869" cy="1378952"/>
                </a:xfrm>
              </p:grpSpPr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65367CE0-A0B8-4264-AC16-860F6380F73B}"/>
                      </a:ext>
                    </a:extLst>
                  </p:cNvPr>
                  <p:cNvGrpSpPr/>
                  <p:nvPr/>
                </p:nvGrpSpPr>
                <p:grpSpPr>
                  <a:xfrm>
                    <a:off x="1101158" y="13660917"/>
                    <a:ext cx="466288" cy="530369"/>
                    <a:chOff x="1475874" y="4050631"/>
                    <a:chExt cx="548640" cy="624038"/>
                  </a:xfrm>
                </p:grpSpPr>
                <p:sp>
                  <p:nvSpPr>
                    <p:cNvPr id="235" name="Oval 234">
                      <a:extLst>
                        <a:ext uri="{FF2B5EF4-FFF2-40B4-BE49-F238E27FC236}">
                          <a16:creationId xmlns:a16="http://schemas.microsoft.com/office/drawing/2014/main" id="{0517C106-FB2F-4FF8-95F0-25C8503BC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5874" y="4491789"/>
                      <a:ext cx="182880" cy="182880"/>
                    </a:xfrm>
                    <a:prstGeom prst="ellipse">
                      <a:avLst/>
                    </a:prstGeom>
                    <a:solidFill>
                      <a:srgbClr val="E48312"/>
                    </a:solidFill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" name="Oval 235">
                      <a:extLst>
                        <a:ext uri="{FF2B5EF4-FFF2-40B4-BE49-F238E27FC236}">
                          <a16:creationId xmlns:a16="http://schemas.microsoft.com/office/drawing/2014/main" id="{6B020EB7-A79E-41EC-9FBA-B925E7A55F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8754" y="4050631"/>
                      <a:ext cx="182880" cy="182880"/>
                    </a:xfrm>
                    <a:prstGeom prst="ellipse">
                      <a:avLst/>
                    </a:prstGeom>
                    <a:solidFill>
                      <a:srgbClr val="E48312"/>
                    </a:solidFill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7" name="Oval 236">
                      <a:extLst>
                        <a:ext uri="{FF2B5EF4-FFF2-40B4-BE49-F238E27FC236}">
                          <a16:creationId xmlns:a16="http://schemas.microsoft.com/office/drawing/2014/main" id="{E88504CD-9F07-44FC-B916-5D56D8CFD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1634" y="4400349"/>
                      <a:ext cx="182880" cy="182880"/>
                    </a:xfrm>
                    <a:prstGeom prst="ellipse">
                      <a:avLst/>
                    </a:prstGeom>
                    <a:solidFill>
                      <a:srgbClr val="E48312"/>
                    </a:solidFill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47002F6C-AF1E-42B1-8AFB-1EF09045820B}"/>
                      </a:ext>
                    </a:extLst>
                  </p:cNvPr>
                  <p:cNvGrpSpPr/>
                  <p:nvPr/>
                </p:nvGrpSpPr>
                <p:grpSpPr>
                  <a:xfrm>
                    <a:off x="839381" y="14553129"/>
                    <a:ext cx="640806" cy="486740"/>
                    <a:chOff x="1177492" y="5183203"/>
                    <a:chExt cx="753979" cy="572704"/>
                  </a:xfrm>
                  <a:solidFill>
                    <a:srgbClr val="637052"/>
                  </a:solidFill>
                </p:grpSpPr>
                <p:sp>
                  <p:nvSpPr>
                    <p:cNvPr id="230" name="Oval 229">
                      <a:extLst>
                        <a:ext uri="{FF2B5EF4-FFF2-40B4-BE49-F238E27FC236}">
                          <a16:creationId xmlns:a16="http://schemas.microsoft.com/office/drawing/2014/main" id="{DB93FB9F-74BB-4251-8209-71F2616980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7492" y="5314749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1" name="Oval 230">
                      <a:extLst>
                        <a:ext uri="{FF2B5EF4-FFF2-40B4-BE49-F238E27FC236}">
                          <a16:creationId xmlns:a16="http://schemas.microsoft.com/office/drawing/2014/main" id="{BBDAA313-A90F-4D0D-8B10-34A1665F9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6683" y="5573027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2" name="Oval 231">
                      <a:extLst>
                        <a:ext uri="{FF2B5EF4-FFF2-40B4-BE49-F238E27FC236}">
                          <a16:creationId xmlns:a16="http://schemas.microsoft.com/office/drawing/2014/main" id="{9E921A62-011B-42DF-81EE-A252C491C7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8591" y="5390147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3" name="Oval 232">
                      <a:extLst>
                        <a:ext uri="{FF2B5EF4-FFF2-40B4-BE49-F238E27FC236}">
                          <a16:creationId xmlns:a16="http://schemas.microsoft.com/office/drawing/2014/main" id="{6B9CD753-09A5-4B27-8A20-645F87C45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8123" y="5183203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4" name="Oval 233">
                      <a:extLst>
                        <a:ext uri="{FF2B5EF4-FFF2-40B4-BE49-F238E27FC236}">
                          <a16:creationId xmlns:a16="http://schemas.microsoft.com/office/drawing/2014/main" id="{58D46F97-99EE-4AB3-A2D6-45FA948A0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9563" y="5407793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E7F51B0F-C473-4E01-A3B7-D36EA5B66E9F}"/>
                      </a:ext>
                    </a:extLst>
                  </p:cNvPr>
                  <p:cNvGrpSpPr/>
                  <p:nvPr/>
                </p:nvGrpSpPr>
                <p:grpSpPr>
                  <a:xfrm>
                    <a:off x="1927388" y="13749271"/>
                    <a:ext cx="854862" cy="831125"/>
                    <a:chOff x="2611655" y="4154589"/>
                    <a:chExt cx="1005840" cy="977911"/>
                  </a:xfrm>
                  <a:solidFill>
                    <a:srgbClr val="BD582C"/>
                  </a:solidFill>
                </p:grpSpPr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53D0A034-301D-43A0-B403-CAB6375A9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3095" y="4616917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FF32876D-4F24-4AB4-8157-6924830F3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8855" y="4435641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0CFEAA93-B404-4902-A40D-26ADD6007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8855" y="4814866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3FC7AF78-EC4B-41B4-99D5-BD61923BE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1655" y="4949620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6" name="Oval 225">
                      <a:extLst>
                        <a:ext uri="{FF2B5EF4-FFF2-40B4-BE49-F238E27FC236}">
                          <a16:creationId xmlns:a16="http://schemas.microsoft.com/office/drawing/2014/main" id="{84E7B699-F760-4028-A6CA-D330BBDB3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85975" y="4288053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F2A200DB-C2C4-444C-AAA0-02EE48D428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0295" y="4154589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Oval 227">
                      <a:extLst>
                        <a:ext uri="{FF2B5EF4-FFF2-40B4-BE49-F238E27FC236}">
                          <a16:creationId xmlns:a16="http://schemas.microsoft.com/office/drawing/2014/main" id="{E34BA1CF-CDC9-42E9-9896-5B6E6CEFC4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4615" y="4491789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9" name="Oval 228">
                      <a:extLst>
                        <a:ext uri="{FF2B5EF4-FFF2-40B4-BE49-F238E27FC236}">
                          <a16:creationId xmlns:a16="http://schemas.microsoft.com/office/drawing/2014/main" id="{AC0D61D2-E1EA-4899-98CC-632D82889E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85975" y="4747489"/>
                      <a:ext cx="182880" cy="182880"/>
                    </a:xfrm>
                    <a:prstGeom prst="ellipse">
                      <a:avLst/>
                    </a:prstGeom>
                    <a:grpFill/>
                    <a:ln w="158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C796763-D4EC-4C90-8FD7-81D56589AB7C}"/>
                    </a:ext>
                  </a:extLst>
                </p:cNvPr>
                <p:cNvSpPr txBox="1"/>
                <p:nvPr/>
              </p:nvSpPr>
              <p:spPr>
                <a:xfrm>
                  <a:off x="228600" y="15066869"/>
                  <a:ext cx="2743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kern="0" dirty="0">
                      <a:solidFill>
                        <a:srgbClr val="000000"/>
                      </a:solidFill>
                    </a:rPr>
                    <a:t>1</a:t>
                  </a: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 Cluster Analysis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3941F13-355C-401B-87BA-800B97B4ED68}"/>
                  </a:ext>
                </a:extLst>
              </p:cNvPr>
              <p:cNvGrpSpPr/>
              <p:nvPr/>
            </p:nvGrpSpPr>
            <p:grpSpPr>
              <a:xfrm>
                <a:off x="6622035" y="13628740"/>
                <a:ext cx="2743200" cy="2269126"/>
                <a:chOff x="6622035" y="13628740"/>
                <a:chExt cx="2743200" cy="2269126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FEB442FC-1032-4D59-ADB9-98F8F48EFFE5}"/>
                    </a:ext>
                  </a:extLst>
                </p:cNvPr>
                <p:cNvSpPr txBox="1"/>
                <p:nvPr/>
              </p:nvSpPr>
              <p:spPr>
                <a:xfrm>
                  <a:off x="6622035" y="15066869"/>
                  <a:ext cx="27432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kern="0" dirty="0">
                      <a:solidFill>
                        <a:srgbClr val="000000"/>
                      </a:solidFill>
                    </a:rPr>
                    <a:t>3</a:t>
                  </a: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 Equity Consideration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9900490E-5CAC-4698-A771-ABEF556F61C8}"/>
                    </a:ext>
                  </a:extLst>
                </p:cNvPr>
                <p:cNvGrpSpPr/>
                <p:nvPr/>
              </p:nvGrpSpPr>
              <p:grpSpPr>
                <a:xfrm>
                  <a:off x="6685727" y="13628740"/>
                  <a:ext cx="2615816" cy="1387269"/>
                  <a:chOff x="6691785" y="13604880"/>
                  <a:chExt cx="2615816" cy="1387269"/>
                </a:xfrm>
              </p:grpSpPr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BDF80527-4F27-4129-AE52-1E9B9C449245}"/>
                      </a:ext>
                    </a:extLst>
                  </p:cNvPr>
                  <p:cNvSpPr/>
                  <p:nvPr/>
                </p:nvSpPr>
                <p:spPr>
                  <a:xfrm>
                    <a:off x="6920178" y="13604880"/>
                    <a:ext cx="310859" cy="310859"/>
                  </a:xfrm>
                  <a:prstGeom prst="ellipse">
                    <a:avLst/>
                  </a:prstGeom>
                  <a:solidFill>
                    <a:srgbClr val="BD582C"/>
                  </a:solidFill>
                  <a:ln w="158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97366085-029B-41DB-A5DF-CD9EE29DDF59}"/>
                      </a:ext>
                    </a:extLst>
                  </p:cNvPr>
                  <p:cNvSpPr/>
                  <p:nvPr/>
                </p:nvSpPr>
                <p:spPr>
                  <a:xfrm>
                    <a:off x="7841888" y="13604880"/>
                    <a:ext cx="310859" cy="310859"/>
                  </a:xfrm>
                  <a:prstGeom prst="ellipse">
                    <a:avLst/>
                  </a:prstGeom>
                  <a:solidFill>
                    <a:srgbClr val="E48312"/>
                  </a:solidFill>
                  <a:ln w="158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ABCE95B7-AB8B-41A9-86E9-217CE302908B}"/>
                      </a:ext>
                    </a:extLst>
                  </p:cNvPr>
                  <p:cNvSpPr/>
                  <p:nvPr/>
                </p:nvSpPr>
                <p:spPr>
                  <a:xfrm>
                    <a:off x="8763598" y="13604880"/>
                    <a:ext cx="310859" cy="310859"/>
                  </a:xfrm>
                  <a:prstGeom prst="ellipse">
                    <a:avLst/>
                  </a:prstGeom>
                  <a:solidFill>
                    <a:srgbClr val="637052"/>
                  </a:solidFill>
                  <a:ln w="158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217" name="Rounded Rectangle 20">
                    <a:extLst>
                      <a:ext uri="{FF2B5EF4-FFF2-40B4-BE49-F238E27FC236}">
                        <a16:creationId xmlns:a16="http://schemas.microsoft.com/office/drawing/2014/main" id="{378D9644-D705-4284-8018-A1DA29A9EB81}"/>
                      </a:ext>
                    </a:extLst>
                  </p:cNvPr>
                  <p:cNvSpPr/>
                  <p:nvPr/>
                </p:nvSpPr>
                <p:spPr>
                  <a:xfrm>
                    <a:off x="8530454" y="14018131"/>
                    <a:ext cx="777147" cy="974018"/>
                  </a:xfrm>
                  <a:prstGeom prst="roundRect">
                    <a:avLst/>
                  </a:prstGeom>
                  <a:noFill/>
                  <a:ln w="19050" cap="flat" cmpd="sng" algn="ctr">
                    <a:solidFill>
                      <a:srgbClr val="637052"/>
                    </a:solidFill>
                    <a:prstDash val="solid"/>
                  </a:ln>
                  <a:effectLst/>
                </p:spPr>
                <p:txBody>
                  <a:bodyPr rtlCol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Cluster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A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B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C</a:t>
                    </a:r>
                  </a:p>
                </p:txBody>
              </p:sp>
              <p:sp>
                <p:nvSpPr>
                  <p:cNvPr id="218" name="Rounded Rectangle 21">
                    <a:extLst>
                      <a:ext uri="{FF2B5EF4-FFF2-40B4-BE49-F238E27FC236}">
                        <a16:creationId xmlns:a16="http://schemas.microsoft.com/office/drawing/2014/main" id="{632B2FDE-69D2-4532-BB9E-88CD584FAA39}"/>
                      </a:ext>
                    </a:extLst>
                  </p:cNvPr>
                  <p:cNvSpPr/>
                  <p:nvPr/>
                </p:nvSpPr>
                <p:spPr>
                  <a:xfrm>
                    <a:off x="7613144" y="14018131"/>
                    <a:ext cx="777147" cy="974018"/>
                  </a:xfrm>
                  <a:prstGeom prst="roundRect">
                    <a:avLst/>
                  </a:prstGeom>
                  <a:noFill/>
                  <a:ln w="19050" cap="flat" cmpd="sng" algn="ctr">
                    <a:solidFill>
                      <a:srgbClr val="E48312"/>
                    </a:solidFill>
                    <a:prstDash val="solid"/>
                  </a:ln>
                  <a:effectLst/>
                </p:spPr>
                <p:txBody>
                  <a:bodyPr rtlCol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Cluster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A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B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C</a:t>
                    </a:r>
                  </a:p>
                </p:txBody>
              </p:sp>
              <p:sp>
                <p:nvSpPr>
                  <p:cNvPr id="219" name="Rounded Rectangle 22">
                    <a:extLst>
                      <a:ext uri="{FF2B5EF4-FFF2-40B4-BE49-F238E27FC236}">
                        <a16:creationId xmlns:a16="http://schemas.microsoft.com/office/drawing/2014/main" id="{334227E1-5B6C-481E-A6EF-1CBFBCBA6EF2}"/>
                      </a:ext>
                    </a:extLst>
                  </p:cNvPr>
                  <p:cNvSpPr/>
                  <p:nvPr/>
                </p:nvSpPr>
                <p:spPr>
                  <a:xfrm>
                    <a:off x="6691785" y="14018131"/>
                    <a:ext cx="777147" cy="974018"/>
                  </a:xfrm>
                  <a:prstGeom prst="roundRect">
                    <a:avLst/>
                  </a:prstGeom>
                  <a:noFill/>
                  <a:ln w="19050" cap="flat" cmpd="sng" algn="ctr">
                    <a:solidFill>
                      <a:srgbClr val="BD582C"/>
                    </a:solidFill>
                    <a:prstDash val="solid"/>
                  </a:ln>
                  <a:effectLst/>
                </p:spPr>
                <p:txBody>
                  <a:bodyPr rtlCol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Cluster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A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B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Metric C</a:t>
                    </a:r>
                  </a:p>
                </p:txBody>
              </p:sp>
            </p:grpSp>
          </p:grp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711FF949-C22A-486C-A553-383A65F52F2E}"/>
                  </a:ext>
                </a:extLst>
              </p:cNvPr>
              <p:cNvSpPr txBox="1"/>
              <p:nvPr/>
            </p:nvSpPr>
            <p:spPr>
              <a:xfrm>
                <a:off x="2985778" y="13890769"/>
                <a:ext cx="610761" cy="86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DF67CA2A-CB7D-49CD-A545-1A1E3BF22174}"/>
                  </a:ext>
                </a:extLst>
              </p:cNvPr>
              <p:cNvSpPr txBox="1"/>
              <p:nvPr/>
            </p:nvSpPr>
            <p:spPr>
              <a:xfrm>
                <a:off x="5997295" y="13890769"/>
                <a:ext cx="610761" cy="86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EFF988B-18DC-4E9F-9DF4-7EFF59BF3FE9}"/>
                  </a:ext>
                </a:extLst>
              </p:cNvPr>
              <p:cNvGrpSpPr/>
              <p:nvPr/>
            </p:nvGrpSpPr>
            <p:grpSpPr>
              <a:xfrm>
                <a:off x="3205548" y="13800769"/>
                <a:ext cx="3182739" cy="2185830"/>
                <a:chOff x="3084763" y="13800769"/>
                <a:chExt cx="3182739" cy="2185830"/>
              </a:xfrm>
            </p:grpSpPr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0D22CF25-163D-425D-946D-75BC579D22CE}"/>
                    </a:ext>
                  </a:extLst>
                </p:cNvPr>
                <p:cNvSpPr txBox="1"/>
                <p:nvPr/>
              </p:nvSpPr>
              <p:spPr>
                <a:xfrm>
                  <a:off x="3084763" y="15066869"/>
                  <a:ext cx="3182739" cy="919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kern="0" dirty="0">
                      <a:solidFill>
                        <a:srgbClr val="000000"/>
                      </a:solidFill>
                    </a:rPr>
                    <a:t>2</a:t>
                  </a: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 Gas Tax and VMT Fee Development</a:t>
                  </a:r>
                </a:p>
              </p:txBody>
            </p:sp>
            <p:pic>
              <p:nvPicPr>
                <p:cNvPr id="207" name="Picture 206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455D3BE-2CAE-4C54-81E8-3A157FC49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rgbClr val="E48312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773"/>
                <a:stretch/>
              </p:blipFill>
              <p:spPr>
                <a:xfrm>
                  <a:off x="3933391" y="13800769"/>
                  <a:ext cx="1485483" cy="104321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74A13545-C493-40C0-8D09-491030D51F91}"/>
                </a:ext>
              </a:extLst>
            </p:cNvPr>
            <p:cNvSpPr txBox="1"/>
            <p:nvPr/>
          </p:nvSpPr>
          <p:spPr>
            <a:xfrm>
              <a:off x="2228043" y="12441535"/>
              <a:ext cx="5137748" cy="1021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 Collection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Socioeconomics | Mobility | Health 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7DE4B40-574A-4920-B9C1-A5F9808A0EF8}"/>
              </a:ext>
            </a:extLst>
          </p:cNvPr>
          <p:cNvGrpSpPr/>
          <p:nvPr/>
        </p:nvGrpSpPr>
        <p:grpSpPr>
          <a:xfrm>
            <a:off x="10058400" y="3922991"/>
            <a:ext cx="2954982" cy="914400"/>
            <a:chOff x="9721092" y="4366677"/>
            <a:chExt cx="2954982" cy="914400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7E8A1DFF-5EBC-499B-B748-541F9545003B}"/>
                </a:ext>
              </a:extLst>
            </p:cNvPr>
            <p:cNvGrpSpPr/>
            <p:nvPr/>
          </p:nvGrpSpPr>
          <p:grpSpPr>
            <a:xfrm>
              <a:off x="9721092" y="4366677"/>
              <a:ext cx="1098516" cy="914400"/>
              <a:chOff x="11146420" y="5058137"/>
              <a:chExt cx="1098516" cy="9144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89BE229-2D9A-4098-911C-CF3E390D69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420" y="5058137"/>
                <a:ext cx="914400" cy="9144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1</a:t>
                </a:r>
              </a:p>
            </p:txBody>
          </p: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47BA7DB3-5208-4B66-8970-024B5B4707F1}"/>
                  </a:ext>
                </a:extLst>
              </p:cNvPr>
              <p:cNvGrpSpPr/>
              <p:nvPr/>
            </p:nvGrpSpPr>
            <p:grpSpPr>
              <a:xfrm>
                <a:off x="11864749" y="5325244"/>
                <a:ext cx="380187" cy="380187"/>
                <a:chOff x="11864749" y="5325244"/>
                <a:chExt cx="380187" cy="380187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F03E209-1CEF-4D94-B2A5-7E1DF88E66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64749" y="5325244"/>
                  <a:ext cx="380187" cy="380187"/>
                </a:xfrm>
                <a:prstGeom prst="ellipse">
                  <a:avLst/>
                </a:prstGeom>
                <a:solidFill>
                  <a:schemeClr val="tx2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DAACBA39-9203-402C-BBF8-8A710C4B0C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1975289" y="5446757"/>
                  <a:ext cx="159107" cy="13716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EB60A246-4DA4-4F41-9365-1DE329618588}"/>
                </a:ext>
              </a:extLst>
            </p:cNvPr>
            <p:cNvSpPr txBox="1"/>
            <p:nvPr/>
          </p:nvSpPr>
          <p:spPr>
            <a:xfrm>
              <a:off x="10946073" y="4408379"/>
              <a:ext cx="1730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pc="100" dirty="0"/>
                <a:t>CLUSTER ANALYSIS</a:t>
              </a: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C21C2B2-89C5-4C4F-9BDD-B159C0173263}"/>
              </a:ext>
            </a:extLst>
          </p:cNvPr>
          <p:cNvGrpSpPr/>
          <p:nvPr/>
        </p:nvGrpSpPr>
        <p:grpSpPr>
          <a:xfrm>
            <a:off x="10058400" y="9179379"/>
            <a:ext cx="2954982" cy="914400"/>
            <a:chOff x="9721092" y="4366677"/>
            <a:chExt cx="2954982" cy="914400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456DB931-6C3E-4E0E-BD99-05ABD8237BEF}"/>
                </a:ext>
              </a:extLst>
            </p:cNvPr>
            <p:cNvGrpSpPr/>
            <p:nvPr/>
          </p:nvGrpSpPr>
          <p:grpSpPr>
            <a:xfrm>
              <a:off x="9721092" y="4366677"/>
              <a:ext cx="1098516" cy="914400"/>
              <a:chOff x="11146420" y="5058137"/>
              <a:chExt cx="1098516" cy="914400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41672106-5A02-48B1-A373-32405B61A5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420" y="5058137"/>
                <a:ext cx="914400" cy="9144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2</a:t>
                </a: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DFEC1F67-64F3-4AC6-9F08-B8CDFE06AC87}"/>
                  </a:ext>
                </a:extLst>
              </p:cNvPr>
              <p:cNvGrpSpPr/>
              <p:nvPr/>
            </p:nvGrpSpPr>
            <p:grpSpPr>
              <a:xfrm>
                <a:off x="11864749" y="5325244"/>
                <a:ext cx="380187" cy="380187"/>
                <a:chOff x="11864749" y="5325244"/>
                <a:chExt cx="380187" cy="380187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D86C5988-5361-4998-93F4-6D61FCD22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64749" y="5325244"/>
                  <a:ext cx="380187" cy="380187"/>
                </a:xfrm>
                <a:prstGeom prst="ellipse">
                  <a:avLst/>
                </a:prstGeom>
                <a:solidFill>
                  <a:schemeClr val="tx2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50" name="Isosceles Triangle 249">
                  <a:extLst>
                    <a:ext uri="{FF2B5EF4-FFF2-40B4-BE49-F238E27FC236}">
                      <a16:creationId xmlns:a16="http://schemas.microsoft.com/office/drawing/2014/main" id="{700B8A2C-6852-4A1E-B042-DA6D6D96B4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1975289" y="5446757"/>
                  <a:ext cx="159107" cy="13716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0F8976A9-6369-483B-9A3E-D9FC30FE9A97}"/>
                </a:ext>
              </a:extLst>
            </p:cNvPr>
            <p:cNvSpPr txBox="1"/>
            <p:nvPr/>
          </p:nvSpPr>
          <p:spPr>
            <a:xfrm>
              <a:off x="10946073" y="4408379"/>
              <a:ext cx="1730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pc="100" dirty="0"/>
                <a:t>GAS TAX &amp; VMT FEE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CDA6AD6-3F5D-4F26-9904-CA1B3C836D29}"/>
              </a:ext>
            </a:extLst>
          </p:cNvPr>
          <p:cNvGrpSpPr/>
          <p:nvPr/>
        </p:nvGrpSpPr>
        <p:grpSpPr>
          <a:xfrm>
            <a:off x="10058400" y="12987149"/>
            <a:ext cx="2954982" cy="914400"/>
            <a:chOff x="9721092" y="4366677"/>
            <a:chExt cx="2954982" cy="914400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AFD21247-41AF-4280-81FA-2BB50A310655}"/>
                </a:ext>
              </a:extLst>
            </p:cNvPr>
            <p:cNvGrpSpPr/>
            <p:nvPr/>
          </p:nvGrpSpPr>
          <p:grpSpPr>
            <a:xfrm>
              <a:off x="9721092" y="4366677"/>
              <a:ext cx="1098516" cy="914400"/>
              <a:chOff x="11146420" y="5058137"/>
              <a:chExt cx="1098516" cy="914400"/>
            </a:xfrm>
          </p:grpSpPr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77D3CABD-0ABB-4AC7-9001-2AACC79B40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420" y="5058137"/>
                <a:ext cx="914400" cy="9144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3</a:t>
                </a:r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510B595C-1AF4-420B-B36E-A31C7FF5E00F}"/>
                  </a:ext>
                </a:extLst>
              </p:cNvPr>
              <p:cNvGrpSpPr/>
              <p:nvPr/>
            </p:nvGrpSpPr>
            <p:grpSpPr>
              <a:xfrm>
                <a:off x="11864749" y="5325244"/>
                <a:ext cx="380187" cy="380187"/>
                <a:chOff x="11864749" y="5325244"/>
                <a:chExt cx="380187" cy="380187"/>
              </a:xfrm>
            </p:grpSpPr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7141959C-7039-4E64-9E8D-BD7180595E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64749" y="5325244"/>
                  <a:ext cx="380187" cy="380187"/>
                </a:xfrm>
                <a:prstGeom prst="ellipse">
                  <a:avLst/>
                </a:prstGeom>
                <a:solidFill>
                  <a:schemeClr val="tx2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57" name="Isosceles Triangle 256">
                  <a:extLst>
                    <a:ext uri="{FF2B5EF4-FFF2-40B4-BE49-F238E27FC236}">
                      <a16:creationId xmlns:a16="http://schemas.microsoft.com/office/drawing/2014/main" id="{A1AB6EC8-4704-49E5-8542-CCF2D8A151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11975289" y="5446757"/>
                  <a:ext cx="159107" cy="13716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D0DC1115-0F43-4CDA-8C9A-D21C6FB16034}"/>
                </a:ext>
              </a:extLst>
            </p:cNvPr>
            <p:cNvSpPr txBox="1"/>
            <p:nvPr/>
          </p:nvSpPr>
          <p:spPr>
            <a:xfrm>
              <a:off x="10946073" y="4408379"/>
              <a:ext cx="1730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pc="100" dirty="0"/>
                <a:t>EQUITY ANALYSIS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FC19C1A-CB63-42C9-8A5A-0D94F2534705}"/>
              </a:ext>
            </a:extLst>
          </p:cNvPr>
          <p:cNvSpPr txBox="1"/>
          <p:nvPr/>
        </p:nvSpPr>
        <p:spPr>
          <a:xfrm>
            <a:off x="10190818" y="5084385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Five groups created exhibiting three main travel styles- local commuting, short trips, and long-distance travel. </a:t>
            </a:r>
          </a:p>
        </p:txBody>
      </p:sp>
      <p:pic>
        <p:nvPicPr>
          <p:cNvPr id="258" name="Graphic 257" descr="Car outline">
            <a:extLst>
              <a:ext uri="{FF2B5EF4-FFF2-40B4-BE49-F238E27FC236}">
                <a16:creationId xmlns:a16="http://schemas.microsoft.com/office/drawing/2014/main" id="{BB01DB92-B5FA-4C62-AF7D-5DB3D12CEF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4554939" y="8613138"/>
            <a:ext cx="1143000" cy="1143000"/>
          </a:xfrm>
          <a:prstGeom prst="rect">
            <a:avLst/>
          </a:prstGeom>
        </p:spPr>
      </p:pic>
      <p:pic>
        <p:nvPicPr>
          <p:cNvPr id="259" name="Graphic 258" descr="Bus outline">
            <a:extLst>
              <a:ext uri="{FF2B5EF4-FFF2-40B4-BE49-F238E27FC236}">
                <a16:creationId xmlns:a16="http://schemas.microsoft.com/office/drawing/2014/main" id="{CA11CACB-5437-4D6A-AE46-97700AF6DB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554939" y="9738016"/>
            <a:ext cx="1143000" cy="1143000"/>
          </a:xfrm>
          <a:prstGeom prst="rect">
            <a:avLst/>
          </a:prstGeom>
        </p:spPr>
      </p:pic>
      <p:pic>
        <p:nvPicPr>
          <p:cNvPr id="260" name="Graphic 259" descr="Stopwatch with solid fill">
            <a:extLst>
              <a:ext uri="{FF2B5EF4-FFF2-40B4-BE49-F238E27FC236}">
                <a16:creationId xmlns:a16="http://schemas.microsoft.com/office/drawing/2014/main" id="{916B0F7C-42B6-4B6E-B2EA-A74EC70A78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440639" y="5245237"/>
            <a:ext cx="914400" cy="914400"/>
          </a:xfrm>
          <a:prstGeom prst="rect">
            <a:avLst/>
          </a:prstGeom>
        </p:spPr>
      </p:pic>
      <p:pic>
        <p:nvPicPr>
          <p:cNvPr id="261" name="Graphic 260" descr="Ruler outline">
            <a:extLst>
              <a:ext uri="{FF2B5EF4-FFF2-40B4-BE49-F238E27FC236}">
                <a16:creationId xmlns:a16="http://schemas.microsoft.com/office/drawing/2014/main" id="{58221A3E-4BBD-4337-B88C-76B6909989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440639" y="6637935"/>
            <a:ext cx="914400" cy="914400"/>
          </a:xfrm>
          <a:prstGeom prst="rect">
            <a:avLst/>
          </a:prstGeom>
        </p:spPr>
      </p:pic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id="{D368B094-AF33-4C21-8A47-1A5172DDE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11236"/>
              </p:ext>
            </p:extLst>
          </p:nvPr>
        </p:nvGraphicFramePr>
        <p:xfrm>
          <a:off x="13251832" y="3922909"/>
          <a:ext cx="9608168" cy="49966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0223">
                  <a:extLst>
                    <a:ext uri="{9D8B030D-6E8A-4147-A177-3AD203B41FA5}">
                      <a16:colId xmlns:a16="http://schemas.microsoft.com/office/drawing/2014/main" val="1428402899"/>
                    </a:ext>
                  </a:extLst>
                </a:gridCol>
                <a:gridCol w="1641589">
                  <a:extLst>
                    <a:ext uri="{9D8B030D-6E8A-4147-A177-3AD203B41FA5}">
                      <a16:colId xmlns:a16="http://schemas.microsoft.com/office/drawing/2014/main" val="4022750211"/>
                    </a:ext>
                  </a:extLst>
                </a:gridCol>
                <a:gridCol w="1641589">
                  <a:extLst>
                    <a:ext uri="{9D8B030D-6E8A-4147-A177-3AD203B41FA5}">
                      <a16:colId xmlns:a16="http://schemas.microsoft.com/office/drawing/2014/main" val="3446028920"/>
                    </a:ext>
                  </a:extLst>
                </a:gridCol>
                <a:gridCol w="1641589">
                  <a:extLst>
                    <a:ext uri="{9D8B030D-6E8A-4147-A177-3AD203B41FA5}">
                      <a16:colId xmlns:a16="http://schemas.microsoft.com/office/drawing/2014/main" val="2650722289"/>
                    </a:ext>
                  </a:extLst>
                </a:gridCol>
                <a:gridCol w="1641589">
                  <a:extLst>
                    <a:ext uri="{9D8B030D-6E8A-4147-A177-3AD203B41FA5}">
                      <a16:colId xmlns:a16="http://schemas.microsoft.com/office/drawing/2014/main" val="605020791"/>
                    </a:ext>
                  </a:extLst>
                </a:gridCol>
                <a:gridCol w="1641589">
                  <a:extLst>
                    <a:ext uri="{9D8B030D-6E8A-4147-A177-3AD203B41FA5}">
                      <a16:colId xmlns:a16="http://schemas.microsoft.com/office/drawing/2014/main" val="2095973057"/>
                    </a:ext>
                  </a:extLst>
                </a:gridCol>
              </a:tblGrid>
              <a:tr h="45477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Five Clusters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915048"/>
                  </a:ext>
                </a:extLst>
              </a:tr>
              <a:tr h="32905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Local Commuters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(w/ children)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Short Trippers (prolonged activities)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Short Trippers (quick errands)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Local Commuters (w/o children)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Long Distance Trekkers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36088"/>
                  </a:ext>
                </a:extLst>
              </a:tr>
              <a:tr h="45477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Person Trips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116651"/>
                  </a:ext>
                </a:extLst>
              </a:tr>
              <a:tr h="45477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Activity Duration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573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0402"/>
                  </a:ext>
                </a:extLst>
              </a:tr>
              <a:tr h="45477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Trip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212.35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408983"/>
                  </a:ext>
                </a:extLst>
              </a:tr>
              <a:tr h="45477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Trips by Car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94%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88867"/>
                  </a:ext>
                </a:extLst>
              </a:tr>
              <a:tr h="45477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Trips by School Bus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71619"/>
                  </a:ext>
                </a:extLst>
              </a:tr>
            </a:tbl>
          </a:graphicData>
        </a:graphic>
      </p:graphicFrame>
      <p:graphicFrame>
        <p:nvGraphicFramePr>
          <p:cNvPr id="272" name="Chart 271">
            <a:extLst>
              <a:ext uri="{FF2B5EF4-FFF2-40B4-BE49-F238E27FC236}">
                <a16:creationId xmlns:a16="http://schemas.microsoft.com/office/drawing/2014/main" id="{229FB6D1-AFA4-49D6-8D23-0529184D4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353900"/>
              </p:ext>
            </p:extLst>
          </p:nvPr>
        </p:nvGraphicFramePr>
        <p:xfrm>
          <a:off x="13251832" y="8943290"/>
          <a:ext cx="9608168" cy="404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75" name="Text Box 28">
            <a:extLst>
              <a:ext uri="{FF2B5EF4-FFF2-40B4-BE49-F238E27FC236}">
                <a16:creationId xmlns:a16="http://schemas.microsoft.com/office/drawing/2014/main" id="{B2757E5A-E085-4514-84A6-B8DCB0F56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9214" y="2950923"/>
            <a:ext cx="8229600" cy="685800"/>
          </a:xfrm>
          <a:prstGeom prst="rect">
            <a:avLst/>
          </a:prstGeom>
          <a:solidFill>
            <a:srgbClr val="C75B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Equity Breakout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767F975-8099-48AA-B949-91D7A1F6ECFE}"/>
              </a:ext>
            </a:extLst>
          </p:cNvPr>
          <p:cNvGrpSpPr/>
          <p:nvPr/>
        </p:nvGrpSpPr>
        <p:grpSpPr>
          <a:xfrm>
            <a:off x="14018434" y="15367071"/>
            <a:ext cx="8166404" cy="461793"/>
            <a:chOff x="13716001" y="15138499"/>
            <a:chExt cx="8166404" cy="46179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90FC448-DC1A-4939-B515-CC10BABD0684}"/>
                </a:ext>
              </a:extLst>
            </p:cNvPr>
            <p:cNvSpPr txBox="1"/>
            <p:nvPr/>
          </p:nvSpPr>
          <p:spPr>
            <a:xfrm>
              <a:off x="13716001" y="1513862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Income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DD0AA94-0836-4D21-B55C-B4472228FBEA}"/>
                </a:ext>
              </a:extLst>
            </p:cNvPr>
            <p:cNvSpPr txBox="1"/>
            <p:nvPr/>
          </p:nvSpPr>
          <p:spPr>
            <a:xfrm>
              <a:off x="16839083" y="151385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Race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064800B-3343-4720-B2DE-6BD2ADD93560}"/>
                </a:ext>
              </a:extLst>
            </p:cNvPr>
            <p:cNvSpPr txBox="1"/>
            <p:nvPr/>
          </p:nvSpPr>
          <p:spPr>
            <a:xfrm>
              <a:off x="19847297" y="15138499"/>
              <a:ext cx="2035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Survey Region</a:t>
              </a:r>
            </a:p>
          </p:txBody>
        </p: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6132E72B-8CCD-4ACD-BECB-C2B2EC039ECF}"/>
              </a:ext>
            </a:extLst>
          </p:cNvPr>
          <p:cNvSpPr txBox="1"/>
          <p:nvPr/>
        </p:nvSpPr>
        <p:spPr>
          <a:xfrm>
            <a:off x="10190818" y="10300224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Difference between gas tax and equivalent VMT fee revenue generation is minimal. 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6C2167F4-C892-4AF6-B869-33BE40C7A412}"/>
              </a:ext>
            </a:extLst>
          </p:cNvPr>
          <p:cNvSpPr txBox="1"/>
          <p:nvPr/>
        </p:nvSpPr>
        <p:spPr>
          <a:xfrm>
            <a:off x="10187260" y="14189703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Analysis performed across various socio-demographics to determine burden. </a:t>
            </a:r>
          </a:p>
        </p:txBody>
      </p:sp>
      <p:graphicFrame>
        <p:nvGraphicFramePr>
          <p:cNvPr id="283" name="Chart 282">
            <a:extLst>
              <a:ext uri="{FF2B5EF4-FFF2-40B4-BE49-F238E27FC236}">
                <a16:creationId xmlns:a16="http://schemas.microsoft.com/office/drawing/2014/main" id="{12DA596F-B059-403F-861E-D2299ADFE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81794"/>
              </p:ext>
            </p:extLst>
          </p:nvPr>
        </p:nvGraphicFramePr>
        <p:xfrm>
          <a:off x="23979215" y="3680595"/>
          <a:ext cx="8253386" cy="367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3494E5A9-5634-411E-95F0-1FAB08E3E57E}"/>
              </a:ext>
            </a:extLst>
          </p:cNvPr>
          <p:cNvSpPr txBox="1"/>
          <p:nvPr/>
        </p:nvSpPr>
        <p:spPr>
          <a:xfrm>
            <a:off x="23979214" y="12012846"/>
            <a:ext cx="846674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study utilized household survey data from Oregon to analyze the revenue impacts of a switch to a VMT fee, with analyses to determine the impacts on various road user groups and socio-demographic groups.  Key takeaways include:</a:t>
            </a:r>
          </a:p>
          <a:p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Minimal change in revenue generation with switch to equivalent VMT fee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Important to consider revenue distribution in setting rates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Driver responses to fees will have impacts on VMT and revenue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highlight>
                <a:srgbClr val="FFFF00"/>
              </a:highlight>
            </a:endParaRPr>
          </a:p>
        </p:txBody>
      </p:sp>
      <p:pic>
        <p:nvPicPr>
          <p:cNvPr id="3" name="Graphic 2" descr="Money outline">
            <a:extLst>
              <a:ext uri="{FF2B5EF4-FFF2-40B4-BE49-F238E27FC236}">
                <a16:creationId xmlns:a16="http://schemas.microsoft.com/office/drawing/2014/main" id="{87879677-9341-4ACD-9DA2-35151328B3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247033" y="13595038"/>
            <a:ext cx="1371600" cy="1371600"/>
          </a:xfrm>
          <a:prstGeom prst="rect">
            <a:avLst/>
          </a:prstGeom>
        </p:spPr>
      </p:pic>
      <p:pic>
        <p:nvPicPr>
          <p:cNvPr id="5" name="Graphic 4" descr="Users with solid fill">
            <a:extLst>
              <a:ext uri="{FF2B5EF4-FFF2-40B4-BE49-F238E27FC236}">
                <a16:creationId xmlns:a16="http://schemas.microsoft.com/office/drawing/2014/main" id="{8007BEE1-AECE-4F1E-9D67-19F1F797E9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370116" y="13594975"/>
            <a:ext cx="1371600" cy="1371600"/>
          </a:xfrm>
          <a:prstGeom prst="rect">
            <a:avLst/>
          </a:prstGeom>
        </p:spPr>
      </p:pic>
      <p:pic>
        <p:nvPicPr>
          <p:cNvPr id="8" name="Graphic 7" descr="Home with solid fill">
            <a:extLst>
              <a:ext uri="{FF2B5EF4-FFF2-40B4-BE49-F238E27FC236}">
                <a16:creationId xmlns:a16="http://schemas.microsoft.com/office/drawing/2014/main" id="{649DA008-597A-4BDF-9F98-3F72C89E4EE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0493200" y="13585753"/>
            <a:ext cx="1371600" cy="1371600"/>
          </a:xfrm>
          <a:prstGeom prst="rect">
            <a:avLst/>
          </a:prstGeom>
        </p:spPr>
      </p:pic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AEE9B246-057F-4E93-94DF-770A6A84F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826330"/>
              </p:ext>
            </p:extLst>
          </p:nvPr>
        </p:nvGraphicFramePr>
        <p:xfrm>
          <a:off x="24044614" y="7133117"/>
          <a:ext cx="8098114" cy="412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D440715-B948-498A-AED3-618409E0394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1700" y="4416332"/>
            <a:ext cx="1143000" cy="1143000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F928D578-B576-419B-8332-90FE253B40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49230" y="4416332"/>
            <a:ext cx="1143000" cy="1143000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D3EA1AF8-B845-49E6-9ED8-50881C2A79E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527946" y="4530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A03996-38AF-40C6-AA30-2E3F256905D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273075" y="4553492"/>
            <a:ext cx="868680" cy="86868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300ADD8-2870-4850-92FB-A6F9D023E98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45673" y="4553492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397</Words>
  <Application>Microsoft Office PowerPoint</Application>
  <PresentationFormat>Custom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Williams</dc:creator>
  <cp:lastModifiedBy>Moore, Michael</cp:lastModifiedBy>
  <cp:revision>118</cp:revision>
  <dcterms:created xsi:type="dcterms:W3CDTF">2013-11-22T13:42:25Z</dcterms:created>
  <dcterms:modified xsi:type="dcterms:W3CDTF">2022-04-11T15:20:13Z</dcterms:modified>
</cp:coreProperties>
</file>