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7" r:id="rId18"/>
    <p:sldId id="275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8F8F8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8" d="100"/>
          <a:sy n="118" d="100"/>
        </p:scale>
        <p:origin x="-143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0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5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5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6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2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7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3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2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2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08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0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8354F-736A-415C-A830-1A3732366AE7}" type="datetimeFigureOut">
              <a:rPr lang="en-US" smtClean="0"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AF6DA-8235-4EA7-B7C1-99EE034B9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9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97825"/>
            <a:ext cx="9144000" cy="1828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4636" y="5912425"/>
            <a:ext cx="91440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242273">
            <a:off x="219585" y="5027974"/>
            <a:ext cx="269824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07581" y="5805055"/>
            <a:ext cx="429494" cy="9005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57" y="5877790"/>
            <a:ext cx="2177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40074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6925" y="46170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4690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81255" y="47001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02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673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490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57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919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90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390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54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246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247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921341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Regular Traffic Conditions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PRESENT DAY</a:t>
            </a:r>
          </a:p>
        </p:txBody>
      </p:sp>
    </p:spTree>
    <p:extLst>
      <p:ext uri="{BB962C8B-B14F-4D97-AF65-F5344CB8AC3E}">
        <p14:creationId xmlns:p14="http://schemas.microsoft.com/office/powerpoint/2010/main" val="225610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 rot="2256414">
            <a:off x="1032161" y="503422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2313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25805" y="41044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0081268">
            <a:off x="4483880" y="400066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8436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98862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31527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78178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rot="19006750">
            <a:off x="2125774" y="384767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Preemptive lane changing, freeway exit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rot="3261310">
            <a:off x="7696200" y="4118260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808819">
            <a:off x="7041681" y="4735889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409878" y="355715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375061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88400" y="41217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749554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V2V</a:t>
            </a:r>
          </a:p>
        </p:txBody>
      </p:sp>
      <p:sp>
        <p:nvSpPr>
          <p:cNvPr id="37" name="Rectangle 36"/>
          <p:cNvSpPr/>
          <p:nvPr/>
        </p:nvSpPr>
        <p:spPr>
          <a:xfrm rot="2256414">
            <a:off x="1859864" y="5704656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7900" y="47140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7010400" y="3723408"/>
            <a:ext cx="828872" cy="306696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5" idx="3"/>
          </p:cNvCxnSpPr>
          <p:nvPr/>
        </p:nvCxnSpPr>
        <p:spPr>
          <a:xfrm flipH="1">
            <a:off x="2718552" y="3775363"/>
            <a:ext cx="1044858" cy="27987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5" idx="1"/>
            <a:endCxn id="33" idx="3"/>
          </p:cNvCxnSpPr>
          <p:nvPr/>
        </p:nvCxnSpPr>
        <p:spPr>
          <a:xfrm flipH="1" flipV="1">
            <a:off x="2060861" y="3681845"/>
            <a:ext cx="157935" cy="591149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5" idx="1"/>
          </p:cNvCxnSpPr>
          <p:nvPr/>
        </p:nvCxnSpPr>
        <p:spPr>
          <a:xfrm flipH="1">
            <a:off x="1911605" y="4272994"/>
            <a:ext cx="307191" cy="66941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6095678" y="3723409"/>
            <a:ext cx="228922" cy="24243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9" idx="3"/>
          </p:cNvCxnSpPr>
          <p:nvPr/>
        </p:nvCxnSpPr>
        <p:spPr>
          <a:xfrm flipH="1">
            <a:off x="5136759" y="3775363"/>
            <a:ext cx="273119" cy="269192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3" idx="1"/>
            <a:endCxn id="25" idx="3"/>
          </p:cNvCxnSpPr>
          <p:nvPr/>
        </p:nvCxnSpPr>
        <p:spPr>
          <a:xfrm flipH="1" flipV="1">
            <a:off x="2718552" y="3803350"/>
            <a:ext cx="559626" cy="505410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9" idx="1"/>
            <a:endCxn id="23" idx="3"/>
          </p:cNvCxnSpPr>
          <p:nvPr/>
        </p:nvCxnSpPr>
        <p:spPr>
          <a:xfrm flipH="1" flipV="1">
            <a:off x="3963978" y="4308760"/>
            <a:ext cx="552823" cy="29009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5" idx="3"/>
            <a:endCxn id="19" idx="1"/>
          </p:cNvCxnSpPr>
          <p:nvPr/>
        </p:nvCxnSpPr>
        <p:spPr>
          <a:xfrm>
            <a:off x="4435354" y="3721660"/>
            <a:ext cx="81447" cy="616109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6795" y="4294910"/>
            <a:ext cx="251605" cy="17315"/>
          </a:xfrm>
          <a:prstGeom prst="straightConnector1">
            <a:avLst/>
          </a:prstGeom>
          <a:ln w="38100">
            <a:solidFill>
              <a:srgbClr val="FF0066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0" y="4890658"/>
            <a:ext cx="85350" cy="13852"/>
          </a:xfrm>
          <a:prstGeom prst="straightConnector1">
            <a:avLst/>
          </a:prstGeom>
          <a:ln w="38100">
            <a:solidFill>
              <a:srgbClr val="FF0066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962415" y="4323264"/>
            <a:ext cx="263390" cy="16671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33" idx="1"/>
          </p:cNvCxnSpPr>
          <p:nvPr/>
        </p:nvCxnSpPr>
        <p:spPr>
          <a:xfrm flipH="1">
            <a:off x="987159" y="3681845"/>
            <a:ext cx="387902" cy="626915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86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50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50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5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5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50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Rectangle 19"/>
          <p:cNvSpPr/>
          <p:nvPr/>
        </p:nvSpPr>
        <p:spPr>
          <a:xfrm>
            <a:off x="459987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246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34222" y="34965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23940" y="34965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6925" y="7721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Re-optimization of signal timing, upstream detours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rot="3261310">
            <a:off x="7696200" y="4118260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808819">
            <a:off x="7041681" y="4735889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19059" y="41593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401547" y="353808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16155" y="353808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52412" y="41806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8400" y="3538087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148457" y="3490696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2067498">
            <a:off x="925497" y="485902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40154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063754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V2I</a:t>
            </a:r>
          </a:p>
        </p:txBody>
      </p:sp>
      <p:cxnSp>
        <p:nvCxnSpPr>
          <p:cNvPr id="49" name="Straight Arrow Connector 48"/>
          <p:cNvCxnSpPr>
            <a:stCxn id="24" idx="1"/>
            <a:endCxn id="9" idx="4"/>
          </p:cNvCxnSpPr>
          <p:nvPr/>
        </p:nvCxnSpPr>
        <p:spPr>
          <a:xfrm flipH="1" flipV="1">
            <a:off x="7363853" y="1999776"/>
            <a:ext cx="475419" cy="2030328"/>
          </a:xfrm>
          <a:prstGeom prst="straightConnector1">
            <a:avLst/>
          </a:prstGeom>
          <a:ln w="38100">
            <a:solidFill>
              <a:srgbClr val="7030A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3" idx="3"/>
          </p:cNvCxnSpPr>
          <p:nvPr/>
        </p:nvCxnSpPr>
        <p:spPr>
          <a:xfrm flipV="1">
            <a:off x="6920022" y="2037548"/>
            <a:ext cx="443831" cy="1649477"/>
          </a:xfrm>
          <a:prstGeom prst="straightConnector1">
            <a:avLst/>
          </a:prstGeom>
          <a:ln w="38100">
            <a:solidFill>
              <a:srgbClr val="7030A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5" idx="3"/>
            <a:endCxn id="9" idx="4"/>
          </p:cNvCxnSpPr>
          <p:nvPr/>
        </p:nvCxnSpPr>
        <p:spPr>
          <a:xfrm flipV="1">
            <a:off x="5209740" y="1999776"/>
            <a:ext cx="2154113" cy="1687249"/>
          </a:xfrm>
          <a:prstGeom prst="straightConnector1">
            <a:avLst/>
          </a:prstGeom>
          <a:ln w="38100">
            <a:solidFill>
              <a:srgbClr val="7030A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2" name="Down Arrow 1081"/>
          <p:cNvSpPr/>
          <p:nvPr/>
        </p:nvSpPr>
        <p:spPr>
          <a:xfrm rot="20317994">
            <a:off x="7957326" y="1766338"/>
            <a:ext cx="436419" cy="4176748"/>
          </a:xfrm>
          <a:prstGeom prst="downArrow">
            <a:avLst/>
          </a:prstGeom>
          <a:solidFill>
            <a:srgbClr val="7030A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Down Arrow 123"/>
          <p:cNvSpPr/>
          <p:nvPr/>
        </p:nvSpPr>
        <p:spPr>
          <a:xfrm rot="5400000">
            <a:off x="3498355" y="-1869190"/>
            <a:ext cx="436419" cy="7433133"/>
          </a:xfrm>
          <a:prstGeom prst="downArrow">
            <a:avLst/>
          </a:prstGeom>
          <a:solidFill>
            <a:srgbClr val="7030A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/>
        </p:nvSpPr>
        <p:spPr>
          <a:xfrm>
            <a:off x="895868" y="1432824"/>
            <a:ext cx="1580613" cy="9541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INCIDENT  AHEAD TAKE DETOUR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168798" y="1629167"/>
            <a:ext cx="390109" cy="370609"/>
          </a:xfrm>
          <a:prstGeom prst="ellipse">
            <a:avLst/>
          </a:prstGeom>
          <a:solidFill>
            <a:schemeClr val="tx1"/>
          </a:solidFill>
          <a:ln w="38100"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Flowchart: Extract 1084"/>
          <p:cNvSpPr/>
          <p:nvPr/>
        </p:nvSpPr>
        <p:spPr>
          <a:xfrm>
            <a:off x="7190726" y="1761243"/>
            <a:ext cx="346255" cy="1636518"/>
          </a:xfrm>
          <a:prstGeom prst="flowChartExtra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endCxn id="9" idx="4"/>
          </p:cNvCxnSpPr>
          <p:nvPr/>
        </p:nvCxnSpPr>
        <p:spPr>
          <a:xfrm flipV="1">
            <a:off x="7203698" y="1999776"/>
            <a:ext cx="160155" cy="2795530"/>
          </a:xfrm>
          <a:prstGeom prst="straightConnector1">
            <a:avLst/>
          </a:prstGeom>
          <a:ln w="38100">
            <a:solidFill>
              <a:srgbClr val="7030A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022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50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2" grpId="0" animBg="1"/>
      <p:bldP spid="1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97825"/>
            <a:ext cx="9144000" cy="1828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4636" y="5912425"/>
            <a:ext cx="91440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242273">
            <a:off x="219585" y="5027974"/>
            <a:ext cx="269824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07581" y="5805055"/>
            <a:ext cx="429494" cy="9005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57" y="5877790"/>
            <a:ext cx="2177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40074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6925" y="46170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4690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81255" y="47001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02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673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490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57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919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90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390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54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246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247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921341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Regular Traffic Conditions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AUTONOMOUS</a:t>
            </a:r>
          </a:p>
        </p:txBody>
      </p:sp>
    </p:spTree>
    <p:extLst>
      <p:ext uri="{BB962C8B-B14F-4D97-AF65-F5344CB8AC3E}">
        <p14:creationId xmlns:p14="http://schemas.microsoft.com/office/powerpoint/2010/main" val="27217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97825"/>
            <a:ext cx="9144000" cy="1828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4636" y="5912425"/>
            <a:ext cx="91440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242273">
            <a:off x="219585" y="5027974"/>
            <a:ext cx="269824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07581" y="5805055"/>
            <a:ext cx="429494" cy="9005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57" y="5877790"/>
            <a:ext cx="2177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40074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6925" y="46170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4690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81255" y="47001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02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673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490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57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919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90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390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54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246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247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921341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Icy Patch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>
                <a:latin typeface="Impact" pitchFamily="34" charset="0"/>
              </a:rPr>
              <a:t>AUTONOMOUS</a:t>
            </a:r>
            <a:endParaRPr lang="en-US" sz="5000" dirty="0" smtClean="0">
              <a:latin typeface="Impact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7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>
            <a:off x="1032161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46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946594" y="41425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7634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101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063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634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534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598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2390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Avoidance of icy patch, no incident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67256" y="4708474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>
                <a:latin typeface="Impact" pitchFamily="34" charset="0"/>
              </a:rPr>
              <a:t>AUTONOMOUS</a:t>
            </a:r>
            <a:endParaRPr lang="en-US" sz="5000" dirty="0" smtClean="0">
              <a:latin typeface="Impact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-1135380" y="1836420"/>
            <a:ext cx="320040" cy="32004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-1066800" y="1905000"/>
            <a:ext cx="182880" cy="18288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-1341120" y="1630680"/>
            <a:ext cx="731520" cy="73152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-1409700" y="1562100"/>
            <a:ext cx="868680" cy="86868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-1272540" y="1699260"/>
            <a:ext cx="594360" cy="59436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-1203960" y="1767840"/>
            <a:ext cx="457200" cy="45720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440" y="4282773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78" y="3725872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784" y="3111809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74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1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5" dur="1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572 -0.10734 L 0.08941 -0.16147 " pathEditMode="relative" ptsTypes="AAA">
                                      <p:cBhvr>
                                        <p:cTn id="3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115 -0.16517 " pathEditMode="relative" ptsTypes="AA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8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300000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8205E-6 L 0.02743 -0.07078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-353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57784E-6 L 0.02986 -0.09831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" y="-49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6" grpId="1" animBg="1"/>
      <p:bldP spid="16" grpId="2" animBg="1"/>
      <p:bldP spid="16" grpId="3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 rot="2256414">
            <a:off x="1032161" y="503422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2313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25805" y="41044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0081268">
            <a:off x="4483880" y="400066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8436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98862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78178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236340" y="4089204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Traffic slowdown, late lane changing, congestion 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305862" y="356395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375061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88400" y="41217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749554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AUTONOMOUS</a:t>
            </a:r>
          </a:p>
        </p:txBody>
      </p:sp>
      <p:sp>
        <p:nvSpPr>
          <p:cNvPr id="37" name="Rectangle 36"/>
          <p:cNvSpPr/>
          <p:nvPr/>
        </p:nvSpPr>
        <p:spPr>
          <a:xfrm rot="2256414">
            <a:off x="1859864" y="5704656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7900" y="47140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 flipV="1">
            <a:off x="0" y="4890658"/>
            <a:ext cx="85350" cy="13852"/>
          </a:xfrm>
          <a:prstGeom prst="straightConnector1">
            <a:avLst/>
          </a:prstGeom>
          <a:ln w="38100">
            <a:solidFill>
              <a:srgbClr val="FF0066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619104" y="473234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256977" y="472696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486400" y="4732616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 rot="19022786">
            <a:off x="6508634" y="459439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 rot="19406203">
            <a:off x="5758247" y="407893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2610579" y="3491344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06607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834198" y="6069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7010400" y="6069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440" y="4282773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603" y="3704646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064" y="3566547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0984" y="3147950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324" y="4318709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9" y="4356765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73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5" dur="10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50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1" dur="10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50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97825"/>
            <a:ext cx="9144000" cy="1828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4636" y="5912425"/>
            <a:ext cx="91440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242273">
            <a:off x="219585" y="5027974"/>
            <a:ext cx="269824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07581" y="5805055"/>
            <a:ext cx="429494" cy="9005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57" y="5877790"/>
            <a:ext cx="2177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40074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6925" y="46170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4690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81255" y="47001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02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673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490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57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919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90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390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54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246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247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921341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Icy Patch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AUTONOMOUS + V2X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>
            <a:off x="1032161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46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946594" y="41425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7634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101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063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634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534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598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2390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Avoidance of icy patch, no incident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67256" y="4708474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AUTONOMOUS+V2X</a:t>
            </a:r>
          </a:p>
        </p:txBody>
      </p:sp>
      <p:sp>
        <p:nvSpPr>
          <p:cNvPr id="28" name="Oval 27"/>
          <p:cNvSpPr/>
          <p:nvPr/>
        </p:nvSpPr>
        <p:spPr>
          <a:xfrm>
            <a:off x="-1135380" y="1836420"/>
            <a:ext cx="320040" cy="32004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-1066800" y="1905000"/>
            <a:ext cx="182880" cy="18288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-1341120" y="1630680"/>
            <a:ext cx="731520" cy="73152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-1409700" y="1562100"/>
            <a:ext cx="868680" cy="86868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-1272540" y="1699260"/>
            <a:ext cx="594360" cy="59436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-1203960" y="1767840"/>
            <a:ext cx="457200" cy="457200"/>
          </a:xfrm>
          <a:prstGeom prst="ellipse">
            <a:avLst/>
          </a:prstGeom>
          <a:noFill/>
          <a:ln>
            <a:solidFill>
              <a:srgbClr val="FF0066">
                <a:alpha val="52157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440" y="4282773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78" y="3725872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784" y="3111809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6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2" dur="1000" tmFilter="0, 0; .2, .5; .8, .5; 1, 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500" autoRev="1" fill="hold"/>
                                        <p:tgtEl>
                                          <p:spTgt spid="1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5" dur="1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5572 -0.10734 L 0.08941 -0.16147 " pathEditMode="relative" ptsTypes="AAA">
                                      <p:cBhvr>
                                        <p:cTn id="3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115 -0.16517 " pathEditMode="relative" ptsTypes="AA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300000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8205E-6 L 0.02743 -0.07078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-353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57784E-6 L 0.02986 -0.09831 " pathEditMode="relative" rAng="0" ptsTypes="AA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3" y="-49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8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6" grpId="0" animBg="1"/>
      <p:bldP spid="16" grpId="1" animBg="1"/>
      <p:bldP spid="16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 rot="2256414">
            <a:off x="1032161" y="503422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2313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225805" y="41044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0081268">
            <a:off x="4483880" y="400066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8436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98862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31527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78178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rot="19006750">
            <a:off x="2125774" y="384767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Information propagation, preemptive lane changing, freeway exit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409878" y="355715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375061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88400" y="41217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749554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AUTONOMOUS+V2V</a:t>
            </a:r>
          </a:p>
        </p:txBody>
      </p:sp>
      <p:sp>
        <p:nvSpPr>
          <p:cNvPr id="37" name="Rectangle 36"/>
          <p:cNvSpPr/>
          <p:nvPr/>
        </p:nvSpPr>
        <p:spPr>
          <a:xfrm rot="2256414">
            <a:off x="1859864" y="5704656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7900" y="47140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endCxn id="25" idx="3"/>
          </p:cNvCxnSpPr>
          <p:nvPr/>
        </p:nvCxnSpPr>
        <p:spPr>
          <a:xfrm flipH="1">
            <a:off x="2718552" y="3775363"/>
            <a:ext cx="1044858" cy="27987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5" idx="1"/>
            <a:endCxn id="33" idx="3"/>
          </p:cNvCxnSpPr>
          <p:nvPr/>
        </p:nvCxnSpPr>
        <p:spPr>
          <a:xfrm flipH="1" flipV="1">
            <a:off x="2060861" y="3681845"/>
            <a:ext cx="157935" cy="591149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5" idx="1"/>
          </p:cNvCxnSpPr>
          <p:nvPr/>
        </p:nvCxnSpPr>
        <p:spPr>
          <a:xfrm flipH="1">
            <a:off x="1911605" y="4272994"/>
            <a:ext cx="307191" cy="66941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H="1">
            <a:off x="6095678" y="3723409"/>
            <a:ext cx="228922" cy="24243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9" idx="3"/>
          </p:cNvCxnSpPr>
          <p:nvPr/>
        </p:nvCxnSpPr>
        <p:spPr>
          <a:xfrm flipH="1">
            <a:off x="5136759" y="3775363"/>
            <a:ext cx="273119" cy="269192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3" idx="1"/>
            <a:endCxn id="25" idx="3"/>
          </p:cNvCxnSpPr>
          <p:nvPr/>
        </p:nvCxnSpPr>
        <p:spPr>
          <a:xfrm flipH="1" flipV="1">
            <a:off x="2718552" y="3803350"/>
            <a:ext cx="559626" cy="505410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9" idx="1"/>
            <a:endCxn id="23" idx="3"/>
          </p:cNvCxnSpPr>
          <p:nvPr/>
        </p:nvCxnSpPr>
        <p:spPr>
          <a:xfrm flipH="1" flipV="1">
            <a:off x="3963978" y="4308760"/>
            <a:ext cx="552823" cy="29009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5" idx="3"/>
            <a:endCxn id="19" idx="1"/>
          </p:cNvCxnSpPr>
          <p:nvPr/>
        </p:nvCxnSpPr>
        <p:spPr>
          <a:xfrm>
            <a:off x="4435354" y="3721660"/>
            <a:ext cx="81447" cy="616109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6795" y="4294910"/>
            <a:ext cx="251605" cy="17315"/>
          </a:xfrm>
          <a:prstGeom prst="straightConnector1">
            <a:avLst/>
          </a:prstGeom>
          <a:ln w="38100">
            <a:solidFill>
              <a:srgbClr val="FF0066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0" y="4890658"/>
            <a:ext cx="85350" cy="13852"/>
          </a:xfrm>
          <a:prstGeom prst="straightConnector1">
            <a:avLst/>
          </a:prstGeom>
          <a:ln w="38100">
            <a:solidFill>
              <a:srgbClr val="FF0066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H="1">
            <a:off x="962415" y="4323264"/>
            <a:ext cx="263390" cy="16671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33" idx="1"/>
          </p:cNvCxnSpPr>
          <p:nvPr/>
        </p:nvCxnSpPr>
        <p:spPr>
          <a:xfrm flipH="1">
            <a:off x="987159" y="3681845"/>
            <a:ext cx="387902" cy="626915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57" y="3121467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1" name="Straight Arrow Connector 50"/>
          <p:cNvCxnSpPr/>
          <p:nvPr/>
        </p:nvCxnSpPr>
        <p:spPr>
          <a:xfrm flipH="1">
            <a:off x="7003391" y="3721660"/>
            <a:ext cx="228922" cy="24243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8" idx="1"/>
            <a:endCxn id="38" idx="3"/>
          </p:cNvCxnSpPr>
          <p:nvPr/>
        </p:nvCxnSpPr>
        <p:spPr>
          <a:xfrm flipH="1">
            <a:off x="783700" y="4294910"/>
            <a:ext cx="442105" cy="609600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55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50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50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50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50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50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50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50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5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5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50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 tmFilter="0, 0; .2, .5; .8, .5; 1, 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500" autoRev="1" fill="hold"/>
                                        <p:tgtEl>
                                          <p:spTgt spid="10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50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50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Rectangle 19"/>
          <p:cNvSpPr/>
          <p:nvPr/>
        </p:nvSpPr>
        <p:spPr>
          <a:xfrm>
            <a:off x="459987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3246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500497" y="351545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23940" y="34965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6925" y="7721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Re-optimization of signal timing, upstream detours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19059" y="41593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401547" y="353808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216155" y="353808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52412" y="41806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288400" y="3538087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148457" y="3490696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2067498">
            <a:off x="925497" y="485902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40154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063754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AUTONOMOUS+V2I</a:t>
            </a:r>
          </a:p>
        </p:txBody>
      </p:sp>
      <p:cxnSp>
        <p:nvCxnSpPr>
          <p:cNvPr id="58" name="Straight Arrow Connector 57"/>
          <p:cNvCxnSpPr>
            <a:stCxn id="25" idx="3"/>
            <a:endCxn id="9" idx="4"/>
          </p:cNvCxnSpPr>
          <p:nvPr/>
        </p:nvCxnSpPr>
        <p:spPr>
          <a:xfrm flipV="1">
            <a:off x="5209740" y="1999776"/>
            <a:ext cx="2154113" cy="1687249"/>
          </a:xfrm>
          <a:prstGeom prst="straightConnector1">
            <a:avLst/>
          </a:prstGeom>
          <a:ln w="38100">
            <a:solidFill>
              <a:srgbClr val="7030A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2" name="Down Arrow 1081"/>
          <p:cNvSpPr/>
          <p:nvPr/>
        </p:nvSpPr>
        <p:spPr>
          <a:xfrm rot="20317994">
            <a:off x="7957326" y="1766338"/>
            <a:ext cx="436419" cy="4176748"/>
          </a:xfrm>
          <a:prstGeom prst="downArrow">
            <a:avLst/>
          </a:prstGeom>
          <a:solidFill>
            <a:srgbClr val="7030A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Down Arrow 123"/>
          <p:cNvSpPr/>
          <p:nvPr/>
        </p:nvSpPr>
        <p:spPr>
          <a:xfrm rot="5400000">
            <a:off x="3498355" y="-1869190"/>
            <a:ext cx="436419" cy="7433133"/>
          </a:xfrm>
          <a:prstGeom prst="downArrow">
            <a:avLst/>
          </a:prstGeom>
          <a:solidFill>
            <a:srgbClr val="7030A0">
              <a:alpha val="5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/>
        </p:nvSpPr>
        <p:spPr>
          <a:xfrm>
            <a:off x="895868" y="1432824"/>
            <a:ext cx="1580613" cy="95410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INCIDENT  AHEAD TAKE DETOUR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168798" y="1629167"/>
            <a:ext cx="390109" cy="370609"/>
          </a:xfrm>
          <a:prstGeom prst="ellipse">
            <a:avLst/>
          </a:prstGeom>
          <a:solidFill>
            <a:schemeClr val="tx1"/>
          </a:solidFill>
          <a:ln w="38100">
            <a:solidFill>
              <a:srgbClr val="F8F8F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Flowchart: Extract 1084"/>
          <p:cNvSpPr/>
          <p:nvPr/>
        </p:nvSpPr>
        <p:spPr>
          <a:xfrm>
            <a:off x="7190726" y="1761243"/>
            <a:ext cx="346255" cy="1636518"/>
          </a:xfrm>
          <a:prstGeom prst="flowChartExtra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914077" y="41217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34" y="3110885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7" name="Straight Arrow Connector 56"/>
          <p:cNvCxnSpPr>
            <a:stCxn id="23" idx="3"/>
          </p:cNvCxnSpPr>
          <p:nvPr/>
        </p:nvCxnSpPr>
        <p:spPr>
          <a:xfrm flipV="1">
            <a:off x="7186297" y="1999776"/>
            <a:ext cx="177555" cy="1706182"/>
          </a:xfrm>
          <a:prstGeom prst="straightConnector1">
            <a:avLst/>
          </a:prstGeom>
          <a:ln w="38100">
            <a:solidFill>
              <a:srgbClr val="7030A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641" y="3091895"/>
            <a:ext cx="1219431" cy="122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0" name="Straight Arrow Connector 49"/>
          <p:cNvCxnSpPr/>
          <p:nvPr/>
        </p:nvCxnSpPr>
        <p:spPr>
          <a:xfrm flipH="1" flipV="1">
            <a:off x="7190726" y="3715012"/>
            <a:ext cx="957731" cy="13575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5209741" y="3681197"/>
            <a:ext cx="1290756" cy="24761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5" idx="2"/>
          </p:cNvCxnSpPr>
          <p:nvPr/>
        </p:nvCxnSpPr>
        <p:spPr>
          <a:xfrm flipH="1">
            <a:off x="4608916" y="3877525"/>
            <a:ext cx="257924" cy="472344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3901956" y="3715012"/>
            <a:ext cx="621984" cy="6747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7" idx="1"/>
          </p:cNvCxnSpPr>
          <p:nvPr/>
        </p:nvCxnSpPr>
        <p:spPr>
          <a:xfrm flipH="1" flipV="1">
            <a:off x="2083094" y="3712414"/>
            <a:ext cx="1133061" cy="16169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1"/>
          </p:cNvCxnSpPr>
          <p:nvPr/>
        </p:nvCxnSpPr>
        <p:spPr>
          <a:xfrm flipH="1">
            <a:off x="2904492" y="4312225"/>
            <a:ext cx="1009585" cy="17461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36" idx="1"/>
          </p:cNvCxnSpPr>
          <p:nvPr/>
        </p:nvCxnSpPr>
        <p:spPr>
          <a:xfrm flipH="1" flipV="1">
            <a:off x="974201" y="3667622"/>
            <a:ext cx="427346" cy="60961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44" idx="3"/>
          </p:cNvCxnSpPr>
          <p:nvPr/>
        </p:nvCxnSpPr>
        <p:spPr>
          <a:xfrm flipH="1">
            <a:off x="1551131" y="4350049"/>
            <a:ext cx="667930" cy="893488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4" idx="1"/>
          </p:cNvCxnSpPr>
          <p:nvPr/>
        </p:nvCxnSpPr>
        <p:spPr>
          <a:xfrm flipH="1" flipV="1">
            <a:off x="851942" y="4364323"/>
            <a:ext cx="133721" cy="491184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36" idx="1"/>
          </p:cNvCxnSpPr>
          <p:nvPr/>
        </p:nvCxnSpPr>
        <p:spPr>
          <a:xfrm flipH="1">
            <a:off x="851942" y="3728583"/>
            <a:ext cx="549605" cy="621285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73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50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50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2" grpId="0" animBg="1"/>
      <p:bldP spid="1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97825"/>
            <a:ext cx="9144000" cy="1828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4636" y="5912425"/>
            <a:ext cx="91440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242273">
            <a:off x="219585" y="5027974"/>
            <a:ext cx="269824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07581" y="5805055"/>
            <a:ext cx="429494" cy="9005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57" y="5877790"/>
            <a:ext cx="2177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40074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6925" y="46170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4690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81255" y="47001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02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673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490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57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919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90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390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54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246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247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921341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Icy Patch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>
                <a:latin typeface="Impact" pitchFamily="34" charset="0"/>
              </a:rPr>
              <a:t>PRESENT DAY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1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>
            <a:off x="1032161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46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817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7634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101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063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634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534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598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2390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Incident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>
                <a:latin typeface="Impact" pitchFamily="34" charset="0"/>
              </a:rPr>
              <a:t>PRESENT DAY</a:t>
            </a:r>
          </a:p>
        </p:txBody>
      </p:sp>
      <p:sp>
        <p:nvSpPr>
          <p:cNvPr id="24" name="Rectangle 23"/>
          <p:cNvSpPr/>
          <p:nvPr/>
        </p:nvSpPr>
        <p:spPr>
          <a:xfrm rot="3261310">
            <a:off x="76962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808819">
            <a:off x="7041681" y="473588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5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16" grpId="0" animBg="1"/>
      <p:bldP spid="1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>
            <a:off x="1032161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232313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817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624945" y="475270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172200" y="6076927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91736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31527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05400" y="414597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092454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Lane blocking, traffic slow down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>
                <a:latin typeface="Impact" pitchFamily="34" charset="0"/>
              </a:rPr>
              <a:t>PRESENT DAY</a:t>
            </a:r>
          </a:p>
        </p:txBody>
      </p:sp>
      <p:sp>
        <p:nvSpPr>
          <p:cNvPr id="24" name="Rectangle 23"/>
          <p:cNvSpPr/>
          <p:nvPr/>
        </p:nvSpPr>
        <p:spPr>
          <a:xfrm rot="3261310">
            <a:off x="7696200" y="4118260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808819">
            <a:off x="7041681" y="4735889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078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375061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559055" y="471215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749554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2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 rot="19545396">
            <a:off x="3790383" y="467888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26036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19930401">
            <a:off x="5967844" y="4057124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20652713">
            <a:off x="5624945" y="475270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59987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072962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07272" y="353808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961505" y="412518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216155" y="41425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Congestion buildup, late lane changes 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>
                <a:latin typeface="Impact" pitchFamily="34" charset="0"/>
              </a:rPr>
              <a:t>PRESENT DAY</a:t>
            </a:r>
          </a:p>
        </p:txBody>
      </p:sp>
      <p:sp>
        <p:nvSpPr>
          <p:cNvPr id="24" name="Rectangle 23"/>
          <p:cNvSpPr/>
          <p:nvPr/>
        </p:nvSpPr>
        <p:spPr>
          <a:xfrm rot="3261310">
            <a:off x="7696200" y="4118260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808819">
            <a:off x="7041681" y="4735889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724078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849010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724078" y="475270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749554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401547" y="408898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377954" y="415290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981200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830128" y="473588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40005" y="41044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92077" y="350520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058647" y="34948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948463" y="4710547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2067498">
            <a:off x="925497" y="485902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8659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406654" y="606394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2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" name="Rectangle 16"/>
          <p:cNvSpPr/>
          <p:nvPr/>
        </p:nvSpPr>
        <p:spPr>
          <a:xfrm>
            <a:off x="7426036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78227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072962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607272" y="353808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19653379">
            <a:off x="4961505" y="412518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901955" y="41425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18113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latin typeface="Century Gothic" pitchFamily="34" charset="0"/>
              </a:rPr>
              <a:t>Congestion propagation to frontage, ramp backed up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>
                <a:latin typeface="Impact" pitchFamily="34" charset="0"/>
              </a:rPr>
              <a:t>PRESENT DAY</a:t>
            </a:r>
          </a:p>
        </p:txBody>
      </p:sp>
      <p:sp>
        <p:nvSpPr>
          <p:cNvPr id="24" name="Rectangle 23"/>
          <p:cNvSpPr/>
          <p:nvPr/>
        </p:nvSpPr>
        <p:spPr>
          <a:xfrm rot="3261310">
            <a:off x="7696200" y="4118260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808819">
            <a:off x="7041681" y="4735889"/>
            <a:ext cx="685800" cy="381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849010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19759922">
            <a:off x="3834414" y="475270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40718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793374" y="4142510"/>
            <a:ext cx="1046118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 rot="19790053">
            <a:off x="3109117" y="409852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981200" y="349134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2830128" y="473588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17344" y="412518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92077" y="350520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058647" y="349481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948463" y="4710547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2067498">
            <a:off x="925497" y="4859022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742626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409878" y="606394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873255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599877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 rot="2513367">
            <a:off x="1744447" y="56145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925497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0559" y="606394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10559" y="473234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5723183" y="35311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63847" y="413904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97825"/>
            <a:ext cx="9144000" cy="1828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4636" y="5912425"/>
            <a:ext cx="91440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242273">
            <a:off x="219585" y="5027974"/>
            <a:ext cx="269824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07581" y="5805055"/>
            <a:ext cx="429494" cy="9005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57" y="5877790"/>
            <a:ext cx="2177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40074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6925" y="46170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4690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81255" y="47001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02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673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490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57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919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90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390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54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246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247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921341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Regular Traffic Conditions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V2V</a:t>
            </a:r>
          </a:p>
        </p:txBody>
      </p:sp>
    </p:spTree>
    <p:extLst>
      <p:ext uri="{BB962C8B-B14F-4D97-AF65-F5344CB8AC3E}">
        <p14:creationId xmlns:p14="http://schemas.microsoft.com/office/powerpoint/2010/main" val="193294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97825"/>
            <a:ext cx="9144000" cy="1828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34636" y="5912425"/>
            <a:ext cx="914400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242273">
            <a:off x="219585" y="5027974"/>
            <a:ext cx="2698240" cy="685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707581" y="5805055"/>
            <a:ext cx="429494" cy="90054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257" y="5877790"/>
            <a:ext cx="2177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0" y="40074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-6925" y="4617025"/>
            <a:ext cx="9144000" cy="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24690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81255" y="470015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102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673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8490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57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919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90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390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818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454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3246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124700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921341" y="60682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Icy Patch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V2V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1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-609600" y="3799610"/>
            <a:ext cx="304800" cy="304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-609600" y="4180610"/>
            <a:ext cx="304800" cy="3048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-609600" y="4561610"/>
            <a:ext cx="304800" cy="3048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-34636" y="3397825"/>
            <a:ext cx="9178636" cy="3200400"/>
            <a:chOff x="-34636" y="3397825"/>
            <a:chExt cx="9178636" cy="3200400"/>
          </a:xfrm>
        </p:grpSpPr>
        <p:sp>
          <p:nvSpPr>
            <p:cNvPr id="4" name="Rectangle 3"/>
            <p:cNvSpPr/>
            <p:nvPr/>
          </p:nvSpPr>
          <p:spPr>
            <a:xfrm>
              <a:off x="0" y="3397825"/>
              <a:ext cx="9144000" cy="1828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34636" y="5912425"/>
              <a:ext cx="914400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2242273">
              <a:off x="219585" y="5027974"/>
              <a:ext cx="2698240" cy="68580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0" y="40074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-6925" y="4617025"/>
              <a:ext cx="9144000" cy="0"/>
            </a:xfrm>
            <a:prstGeom prst="line">
              <a:avLst/>
            </a:prstGeom>
            <a:ln w="38100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8707581" y="5805055"/>
            <a:ext cx="429494" cy="900545"/>
            <a:chOff x="8707581" y="5805055"/>
            <a:chExt cx="429494" cy="900545"/>
          </a:xfrm>
        </p:grpSpPr>
        <p:sp>
          <p:nvSpPr>
            <p:cNvPr id="7" name="Rectangle 6"/>
            <p:cNvSpPr/>
            <p:nvPr/>
          </p:nvSpPr>
          <p:spPr>
            <a:xfrm>
              <a:off x="8707581" y="5805055"/>
              <a:ext cx="429494" cy="90054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34257" y="5877790"/>
              <a:ext cx="217714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12"/>
          <p:cNvSpPr/>
          <p:nvPr/>
        </p:nvSpPr>
        <p:spPr>
          <a:xfrm>
            <a:off x="1032161" y="473479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4600" y="353290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981700" y="41321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763410" y="47278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10144" y="606482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106310" y="6081268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63410" y="3584863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95349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059871" y="414943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278095" y="3522515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239000" y="6071751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own Arrow 1"/>
          <p:cNvSpPr/>
          <p:nvPr/>
        </p:nvSpPr>
        <p:spPr>
          <a:xfrm rot="16200000">
            <a:off x="4236201" y="1837455"/>
            <a:ext cx="727353" cy="2081645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-34636" y="175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entury Gothic" pitchFamily="34" charset="0"/>
              </a:rPr>
              <a:t>Incident: Information propagation</a:t>
            </a:r>
          </a:p>
        </p:txBody>
      </p:sp>
      <p:sp>
        <p:nvSpPr>
          <p:cNvPr id="11" name="Freeform 10"/>
          <p:cNvSpPr/>
          <p:nvPr/>
        </p:nvSpPr>
        <p:spPr>
          <a:xfrm>
            <a:off x="7426036" y="4336473"/>
            <a:ext cx="984155" cy="791737"/>
          </a:xfrm>
          <a:custGeom>
            <a:avLst/>
            <a:gdLst>
              <a:gd name="connsiteX0" fmla="*/ 318655 w 984155"/>
              <a:gd name="connsiteY0" fmla="*/ 304800 h 791737"/>
              <a:gd name="connsiteX1" fmla="*/ 318655 w 984155"/>
              <a:gd name="connsiteY1" fmla="*/ 304800 h 791737"/>
              <a:gd name="connsiteX2" fmla="*/ 96982 w 984155"/>
              <a:gd name="connsiteY2" fmla="*/ 484909 h 791737"/>
              <a:gd name="connsiteX3" fmla="*/ 27709 w 984155"/>
              <a:gd name="connsiteY3" fmla="*/ 554182 h 791737"/>
              <a:gd name="connsiteX4" fmla="*/ 13855 w 984155"/>
              <a:gd name="connsiteY4" fmla="*/ 609600 h 791737"/>
              <a:gd name="connsiteX5" fmla="*/ 0 w 984155"/>
              <a:gd name="connsiteY5" fmla="*/ 651163 h 791737"/>
              <a:gd name="connsiteX6" fmla="*/ 360219 w 984155"/>
              <a:gd name="connsiteY6" fmla="*/ 692727 h 791737"/>
              <a:gd name="connsiteX7" fmla="*/ 471055 w 984155"/>
              <a:gd name="connsiteY7" fmla="*/ 734291 h 791737"/>
              <a:gd name="connsiteX8" fmla="*/ 512619 w 984155"/>
              <a:gd name="connsiteY8" fmla="*/ 762000 h 791737"/>
              <a:gd name="connsiteX9" fmla="*/ 526473 w 984155"/>
              <a:gd name="connsiteY9" fmla="*/ 775854 h 791737"/>
              <a:gd name="connsiteX10" fmla="*/ 900546 w 984155"/>
              <a:gd name="connsiteY10" fmla="*/ 775854 h 791737"/>
              <a:gd name="connsiteX11" fmla="*/ 942109 w 984155"/>
              <a:gd name="connsiteY11" fmla="*/ 762000 h 791737"/>
              <a:gd name="connsiteX12" fmla="*/ 969819 w 984155"/>
              <a:gd name="connsiteY12" fmla="*/ 734291 h 791737"/>
              <a:gd name="connsiteX13" fmla="*/ 983673 w 984155"/>
              <a:gd name="connsiteY13" fmla="*/ 623454 h 791737"/>
              <a:gd name="connsiteX14" fmla="*/ 969819 w 984155"/>
              <a:gd name="connsiteY14" fmla="*/ 595745 h 791737"/>
              <a:gd name="connsiteX15" fmla="*/ 914400 w 984155"/>
              <a:gd name="connsiteY15" fmla="*/ 484909 h 791737"/>
              <a:gd name="connsiteX16" fmla="*/ 831273 w 984155"/>
              <a:gd name="connsiteY16" fmla="*/ 415636 h 791737"/>
              <a:gd name="connsiteX17" fmla="*/ 789709 w 984155"/>
              <a:gd name="connsiteY17" fmla="*/ 401782 h 791737"/>
              <a:gd name="connsiteX18" fmla="*/ 762000 w 984155"/>
              <a:gd name="connsiteY18" fmla="*/ 374072 h 791737"/>
              <a:gd name="connsiteX19" fmla="*/ 734291 w 984155"/>
              <a:gd name="connsiteY19" fmla="*/ 332509 h 791737"/>
              <a:gd name="connsiteX20" fmla="*/ 748146 w 984155"/>
              <a:gd name="connsiteY20" fmla="*/ 304800 h 791737"/>
              <a:gd name="connsiteX21" fmla="*/ 748146 w 984155"/>
              <a:gd name="connsiteY21" fmla="*/ 55418 h 791737"/>
              <a:gd name="connsiteX22" fmla="*/ 706582 w 984155"/>
              <a:gd name="connsiteY22" fmla="*/ 27709 h 791737"/>
              <a:gd name="connsiteX23" fmla="*/ 346364 w 984155"/>
              <a:gd name="connsiteY23" fmla="*/ 0 h 791737"/>
              <a:gd name="connsiteX24" fmla="*/ 346364 w 984155"/>
              <a:gd name="connsiteY24" fmla="*/ 221672 h 791737"/>
              <a:gd name="connsiteX25" fmla="*/ 318655 w 984155"/>
              <a:gd name="connsiteY25" fmla="*/ 304800 h 791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84155" h="791737">
                <a:moveTo>
                  <a:pt x="318655" y="304800"/>
                </a:moveTo>
                <a:lnTo>
                  <a:pt x="318655" y="304800"/>
                </a:lnTo>
                <a:cubicBezTo>
                  <a:pt x="244764" y="364836"/>
                  <a:pt x="164303" y="417588"/>
                  <a:pt x="96982" y="484909"/>
                </a:cubicBezTo>
                <a:lnTo>
                  <a:pt x="27709" y="554182"/>
                </a:lnTo>
                <a:cubicBezTo>
                  <a:pt x="23091" y="572655"/>
                  <a:pt x="19086" y="591291"/>
                  <a:pt x="13855" y="609600"/>
                </a:cubicBezTo>
                <a:cubicBezTo>
                  <a:pt x="9843" y="623642"/>
                  <a:pt x="0" y="651163"/>
                  <a:pt x="0" y="651163"/>
                </a:cubicBezTo>
                <a:lnTo>
                  <a:pt x="360219" y="692727"/>
                </a:lnTo>
                <a:cubicBezTo>
                  <a:pt x="397164" y="706582"/>
                  <a:pt x="435134" y="717963"/>
                  <a:pt x="471055" y="734291"/>
                </a:cubicBezTo>
                <a:cubicBezTo>
                  <a:pt x="486214" y="741181"/>
                  <a:pt x="512619" y="762000"/>
                  <a:pt x="512619" y="762000"/>
                </a:cubicBezTo>
                <a:lnTo>
                  <a:pt x="526473" y="775854"/>
                </a:lnTo>
                <a:cubicBezTo>
                  <a:pt x="705789" y="795779"/>
                  <a:pt x="665393" y="798249"/>
                  <a:pt x="900546" y="775854"/>
                </a:cubicBezTo>
                <a:cubicBezTo>
                  <a:pt x="915084" y="774469"/>
                  <a:pt x="928255" y="766618"/>
                  <a:pt x="942109" y="762000"/>
                </a:cubicBezTo>
                <a:cubicBezTo>
                  <a:pt x="951346" y="752764"/>
                  <a:pt x="963977" y="745974"/>
                  <a:pt x="969819" y="734291"/>
                </a:cubicBezTo>
                <a:cubicBezTo>
                  <a:pt x="988153" y="697623"/>
                  <a:pt x="983673" y="662337"/>
                  <a:pt x="983673" y="623454"/>
                </a:cubicBezTo>
                <a:lnTo>
                  <a:pt x="969819" y="595745"/>
                </a:lnTo>
                <a:cubicBezTo>
                  <a:pt x="951346" y="558800"/>
                  <a:pt x="936576" y="519758"/>
                  <a:pt x="914400" y="484909"/>
                </a:cubicBezTo>
                <a:cubicBezTo>
                  <a:pt x="900100" y="462437"/>
                  <a:pt x="855964" y="427981"/>
                  <a:pt x="831273" y="415636"/>
                </a:cubicBezTo>
                <a:cubicBezTo>
                  <a:pt x="818211" y="409105"/>
                  <a:pt x="803564" y="406400"/>
                  <a:pt x="789709" y="401782"/>
                </a:cubicBezTo>
                <a:cubicBezTo>
                  <a:pt x="780473" y="392545"/>
                  <a:pt x="770160" y="384272"/>
                  <a:pt x="762000" y="374072"/>
                </a:cubicBezTo>
                <a:cubicBezTo>
                  <a:pt x="751598" y="361070"/>
                  <a:pt x="734291" y="332509"/>
                  <a:pt x="734291" y="332509"/>
                </a:cubicBezTo>
                <a:lnTo>
                  <a:pt x="748146" y="304800"/>
                </a:lnTo>
                <a:cubicBezTo>
                  <a:pt x="756792" y="226981"/>
                  <a:pt x="776444" y="133237"/>
                  <a:pt x="748146" y="55418"/>
                </a:cubicBezTo>
                <a:cubicBezTo>
                  <a:pt x="742456" y="39769"/>
                  <a:pt x="706582" y="27709"/>
                  <a:pt x="706582" y="27709"/>
                </a:cubicBezTo>
                <a:lnTo>
                  <a:pt x="346364" y="0"/>
                </a:lnTo>
                <a:lnTo>
                  <a:pt x="346364" y="221672"/>
                </a:lnTo>
                <a:lnTo>
                  <a:pt x="318655" y="304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scene3d>
            <a:camera prst="orthographicFront"/>
            <a:lightRig rig="balanced" dir="t"/>
          </a:scene3d>
          <a:sp3d>
            <a:bevelT/>
            <a:bevelB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rot="3261310">
            <a:off x="7696200" y="4118260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18808819">
            <a:off x="7041681" y="4735889"/>
            <a:ext cx="685800" cy="381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-34636" y="0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000" dirty="0" smtClean="0">
                <a:latin typeface="Impact" pitchFamily="34" charset="0"/>
              </a:rPr>
              <a:t>V2V</a:t>
            </a:r>
          </a:p>
        </p:txBody>
      </p:sp>
      <p:cxnSp>
        <p:nvCxnSpPr>
          <p:cNvPr id="40" name="Straight Arrow Connector 39"/>
          <p:cNvCxnSpPr>
            <a:stCxn id="24" idx="1"/>
            <a:endCxn id="17" idx="3"/>
          </p:cNvCxnSpPr>
          <p:nvPr/>
        </p:nvCxnSpPr>
        <p:spPr>
          <a:xfrm flipH="1" flipV="1">
            <a:off x="7010400" y="3723408"/>
            <a:ext cx="828872" cy="306696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2" idx="1"/>
            <a:endCxn id="23" idx="3"/>
          </p:cNvCxnSpPr>
          <p:nvPr/>
        </p:nvCxnSpPr>
        <p:spPr>
          <a:xfrm flipH="1">
            <a:off x="2639290" y="3775363"/>
            <a:ext cx="1124120" cy="533397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3" idx="1"/>
            <a:endCxn id="13" idx="3"/>
          </p:cNvCxnSpPr>
          <p:nvPr/>
        </p:nvCxnSpPr>
        <p:spPr>
          <a:xfrm flipH="1">
            <a:off x="1717961" y="4308760"/>
            <a:ext cx="235529" cy="616530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3" idx="1"/>
            <a:endCxn id="25" idx="3"/>
          </p:cNvCxnSpPr>
          <p:nvPr/>
        </p:nvCxnSpPr>
        <p:spPr>
          <a:xfrm flipH="1">
            <a:off x="1745671" y="4308760"/>
            <a:ext cx="207819" cy="31175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7" idx="1"/>
          </p:cNvCxnSpPr>
          <p:nvPr/>
        </p:nvCxnSpPr>
        <p:spPr>
          <a:xfrm flipH="1" flipV="1">
            <a:off x="4449210" y="3713015"/>
            <a:ext cx="1875390" cy="10393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6" idx="0"/>
            <a:endCxn id="18" idx="3"/>
          </p:cNvCxnSpPr>
          <p:nvPr/>
        </p:nvCxnSpPr>
        <p:spPr>
          <a:xfrm flipH="1" flipV="1">
            <a:off x="6667500" y="4322615"/>
            <a:ext cx="578852" cy="472690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8" idx="1"/>
            <a:endCxn id="19" idx="3"/>
          </p:cNvCxnSpPr>
          <p:nvPr/>
        </p:nvCxnSpPr>
        <p:spPr>
          <a:xfrm flipH="1">
            <a:off x="4449210" y="4322615"/>
            <a:ext cx="1532490" cy="595745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1745671" y="4926389"/>
            <a:ext cx="2017739" cy="0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23" idx="3"/>
          </p:cNvCxnSpPr>
          <p:nvPr/>
        </p:nvCxnSpPr>
        <p:spPr>
          <a:xfrm flipH="1" flipV="1">
            <a:off x="2639290" y="4308760"/>
            <a:ext cx="1124120" cy="609600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22" idx="3"/>
          </p:cNvCxnSpPr>
          <p:nvPr/>
        </p:nvCxnSpPr>
        <p:spPr>
          <a:xfrm>
            <a:off x="4449210" y="3775363"/>
            <a:ext cx="0" cy="1151026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5981700" y="3723408"/>
            <a:ext cx="342900" cy="585352"/>
          </a:xfrm>
          <a:prstGeom prst="straightConnector1">
            <a:avLst/>
          </a:prstGeom>
          <a:ln w="38100">
            <a:solidFill>
              <a:srgbClr val="FF0066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0" y="4312225"/>
            <a:ext cx="1059871" cy="27710"/>
          </a:xfrm>
          <a:prstGeom prst="straightConnector1">
            <a:avLst/>
          </a:prstGeom>
          <a:ln w="38100">
            <a:solidFill>
              <a:srgbClr val="FF0066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6927" y="4894112"/>
            <a:ext cx="1059871" cy="27710"/>
          </a:xfrm>
          <a:prstGeom prst="straightConnector1">
            <a:avLst/>
          </a:prstGeom>
          <a:ln w="38100">
            <a:solidFill>
              <a:srgbClr val="FF0066"/>
            </a:solidFill>
            <a:headEnd type="non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291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9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50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50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50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10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50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 tmFilter="0, 0; .2, .5; .8, .5; 1, 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500" autoRev="1" fill="hold"/>
                                        <p:tgtEl>
                                          <p:spTgt spid="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50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50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50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50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50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 tmFilter="0, 0; .2, .5; .8, .5; 1, 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500" autoRev="1" fill="hold"/>
                                        <p:tgtEl>
                                          <p:spTgt spid="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50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50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16" grpId="0" animBg="1"/>
      <p:bldP spid="1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128</Words>
  <Application>Microsoft Office PowerPoint</Application>
  <PresentationFormat>On-screen Show (4:3)</PresentationFormat>
  <Paragraphs>40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CTR-nrj2002</dc:creator>
  <cp:lastModifiedBy>Maureen</cp:lastModifiedBy>
  <cp:revision>36</cp:revision>
  <dcterms:created xsi:type="dcterms:W3CDTF">2015-05-26T02:59:46Z</dcterms:created>
  <dcterms:modified xsi:type="dcterms:W3CDTF">2016-01-25T15:38:27Z</dcterms:modified>
</cp:coreProperties>
</file>