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56" r:id="rId2"/>
    <p:sldId id="309" r:id="rId3"/>
    <p:sldId id="338" r:id="rId4"/>
    <p:sldId id="339" r:id="rId5"/>
    <p:sldId id="257" r:id="rId6"/>
    <p:sldId id="310" r:id="rId7"/>
    <p:sldId id="258" r:id="rId8"/>
    <p:sldId id="322" r:id="rId9"/>
    <p:sldId id="323" r:id="rId10"/>
    <p:sldId id="272" r:id="rId11"/>
    <p:sldId id="273" r:id="rId12"/>
    <p:sldId id="324" r:id="rId13"/>
    <p:sldId id="265" r:id="rId14"/>
    <p:sldId id="325" r:id="rId15"/>
    <p:sldId id="266" r:id="rId16"/>
    <p:sldId id="267" r:id="rId17"/>
    <p:sldId id="326" r:id="rId18"/>
    <p:sldId id="268" r:id="rId19"/>
    <p:sldId id="315" r:id="rId20"/>
    <p:sldId id="313" r:id="rId21"/>
    <p:sldId id="314" r:id="rId22"/>
    <p:sldId id="327" r:id="rId23"/>
    <p:sldId id="269" r:id="rId24"/>
    <p:sldId id="311" r:id="rId25"/>
    <p:sldId id="270" r:id="rId26"/>
    <p:sldId id="271" r:id="rId27"/>
    <p:sldId id="260" r:id="rId28"/>
    <p:sldId id="303" r:id="rId29"/>
    <p:sldId id="304" r:id="rId30"/>
    <p:sldId id="305" r:id="rId31"/>
    <p:sldId id="312" r:id="rId32"/>
    <p:sldId id="276" r:id="rId33"/>
    <p:sldId id="277" r:id="rId34"/>
    <p:sldId id="278" r:id="rId35"/>
    <p:sldId id="279" r:id="rId36"/>
    <p:sldId id="262" r:id="rId37"/>
    <p:sldId id="316" r:id="rId38"/>
    <p:sldId id="328" r:id="rId39"/>
    <p:sldId id="340" r:id="rId40"/>
    <p:sldId id="342" r:id="rId41"/>
    <p:sldId id="341" r:id="rId42"/>
    <p:sldId id="331" r:id="rId43"/>
    <p:sldId id="330" r:id="rId44"/>
    <p:sldId id="332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17" r:id="rId53"/>
    <p:sldId id="280" r:id="rId54"/>
    <p:sldId id="281" r:id="rId55"/>
    <p:sldId id="282" r:id="rId56"/>
    <p:sldId id="333" r:id="rId57"/>
    <p:sldId id="283" r:id="rId58"/>
    <p:sldId id="321" r:id="rId59"/>
    <p:sldId id="318" r:id="rId60"/>
    <p:sldId id="334" r:id="rId61"/>
    <p:sldId id="294" r:id="rId62"/>
    <p:sldId id="288" r:id="rId63"/>
    <p:sldId id="289" r:id="rId64"/>
    <p:sldId id="293" r:id="rId65"/>
    <p:sldId id="292" r:id="rId66"/>
    <p:sldId id="319" r:id="rId67"/>
    <p:sldId id="308" r:id="rId68"/>
    <p:sldId id="306" r:id="rId69"/>
    <p:sldId id="307" r:id="rId70"/>
    <p:sldId id="335" r:id="rId71"/>
    <p:sldId id="337" r:id="rId7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9EFF"/>
    <a:srgbClr val="C0C0C0"/>
    <a:srgbClr val="CC0000"/>
    <a:srgbClr val="0000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8" autoAdjust="0"/>
    <p:restoredTop sz="98958" autoAdjust="0"/>
  </p:normalViewPr>
  <p:slideViewPr>
    <p:cSldViewPr snapToGrid="0">
      <p:cViewPr varScale="1">
        <p:scale>
          <a:sx n="116" d="100"/>
          <a:sy n="116" d="100"/>
        </p:scale>
        <p:origin x="13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굴림" panose="020B0600000101010101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panose="020B0600000101010101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굴림" panose="020B0600000101010101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panose="020B0600000101010101" pitchFamily="34" charset="-127"/>
              </a:defRPr>
            </a:lvl1pPr>
          </a:lstStyle>
          <a:p>
            <a:fld id="{124BEC50-F245-4B21-AE34-B1B4882A6320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97406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굴림" panose="020B0600000101010101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a typeface="굴림" panose="020B0600000101010101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1126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굴림" panose="020B0600000101010101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a typeface="굴림" panose="020B0600000101010101" pitchFamily="34" charset="-127"/>
              </a:defRPr>
            </a:lvl1pPr>
          </a:lstStyle>
          <a:p>
            <a:fld id="{9FBC75C7-B6FF-4DAF-81A2-A27A262FBFFF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5436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19A91-1A27-4F2A-B3B0-EAE51F7DC34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5893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EA22B-BE53-4526-84BA-24D44C0EB6F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8736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1778D-9716-4B6E-A650-4B02B77F8565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2760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499F393-D9D8-49A0-B743-613346409C2B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69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60B19-21B9-46C9-81DE-E48DC83FF7A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2385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F86FF-9BB0-4F50-8385-CB446243C69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0882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F2F57-3709-487D-8391-74C57026A0D4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0458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73662-148A-45CD-A8BC-7DC9DE71857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0473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5652E-36F4-43F1-9F49-3A007785681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7670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39E0D-AF49-4085-8A89-DAEFA3FEE812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34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D453F-1F51-4FBE-A526-B9BE1D6025D5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8320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BDD3B-8CA2-46DE-A5A1-5599CDA8833C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5284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50000">
              <a:srgbClr val="000099"/>
            </a:gs>
            <a:gs pos="100000">
              <a:srgbClr val="000099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a typeface="굴림" panose="020B0600000101010101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a typeface="굴림" panose="020B0600000101010101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a typeface="굴림" panose="020B0600000101010101" pitchFamily="34" charset="-127"/>
              </a:defRPr>
            </a:lvl1pPr>
          </a:lstStyle>
          <a:p>
            <a:fld id="{F44D7893-DDCE-447E-AFC5-6CAADEF2665B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31800"/>
            <a:ext cx="8534400" cy="2144713"/>
          </a:xfrm>
        </p:spPr>
        <p:txBody>
          <a:bodyPr anchor="ctr"/>
          <a:lstStyle/>
          <a:p>
            <a:r>
              <a:rPr lang="ko-KR" altLang="en-US" sz="2400">
                <a:ea typeface="굴림" panose="020B0600000101010101" pitchFamily="34" charset="-127"/>
              </a:rPr>
              <a:t/>
            </a:r>
            <a:br>
              <a:rPr lang="ko-KR" altLang="en-US" sz="2400">
                <a:ea typeface="굴림" panose="020B0600000101010101" pitchFamily="34" charset="-127"/>
              </a:rPr>
            </a:br>
            <a:r>
              <a:rPr lang="en-US" altLang="ko-KR" sz="2400">
                <a:solidFill>
                  <a:srgbClr val="FFFF00"/>
                </a:solidFill>
                <a:ea typeface="굴림" panose="020B0600000101010101" pitchFamily="34" charset="-127"/>
              </a:rPr>
              <a:t>5-1700 Long-Term Performance of Portland </a:t>
            </a:r>
            <a:br>
              <a:rPr lang="en-US" altLang="ko-KR" sz="2400">
                <a:solidFill>
                  <a:srgbClr val="FFFF00"/>
                </a:solidFill>
                <a:ea typeface="굴림" panose="020B0600000101010101" pitchFamily="34" charset="-127"/>
              </a:rPr>
            </a:br>
            <a:r>
              <a:rPr lang="en-US" altLang="ko-KR" sz="2400">
                <a:solidFill>
                  <a:srgbClr val="FFFF00"/>
                </a:solidFill>
                <a:ea typeface="굴림" panose="020B0600000101010101" pitchFamily="34" charset="-127"/>
              </a:rPr>
              <a:t>Cement Concrete Pavement</a:t>
            </a:r>
            <a:br>
              <a:rPr lang="en-US" altLang="ko-KR" sz="2400">
                <a:solidFill>
                  <a:srgbClr val="FFFF00"/>
                </a:solidFill>
                <a:ea typeface="굴림" panose="020B0600000101010101" pitchFamily="34" charset="-127"/>
              </a:rPr>
            </a:br>
            <a:r>
              <a:rPr lang="en-US" altLang="ko-KR" sz="3600">
                <a:solidFill>
                  <a:srgbClr val="FFFF00"/>
                </a:solidFill>
                <a:ea typeface="굴림" panose="020B0600000101010101" pitchFamily="34" charset="-127"/>
              </a:rPr>
              <a:t/>
            </a:r>
            <a:br>
              <a:rPr lang="en-US" altLang="ko-KR" sz="3600">
                <a:solidFill>
                  <a:srgbClr val="FFFF00"/>
                </a:solidFill>
                <a:ea typeface="굴림" panose="020B0600000101010101" pitchFamily="34" charset="-127"/>
              </a:rPr>
            </a:br>
            <a:r>
              <a:rPr lang="en-US" altLang="ko-KR" sz="3600">
                <a:solidFill>
                  <a:srgbClr val="FFFF00"/>
                </a:solidFill>
                <a:ea typeface="굴림" panose="020B0600000101010101" pitchFamily="34" charset="-127"/>
              </a:rPr>
              <a:t/>
            </a:r>
            <a:br>
              <a:rPr lang="en-US" altLang="ko-KR" sz="3600">
                <a:solidFill>
                  <a:srgbClr val="FFFF00"/>
                </a:solidFill>
                <a:ea typeface="굴림" panose="020B0600000101010101" pitchFamily="34" charset="-127"/>
              </a:rPr>
            </a:br>
            <a:r>
              <a:rPr lang="en-US" altLang="ko-KR" sz="4000">
                <a:solidFill>
                  <a:srgbClr val="FFFF00"/>
                </a:solidFill>
                <a:ea typeface="굴림" panose="020B0600000101010101" pitchFamily="34" charset="-127"/>
              </a:rPr>
              <a:t>- Training Materials -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0000" y="5181600"/>
            <a:ext cx="6934200" cy="1282700"/>
          </a:xfrm>
        </p:spPr>
        <p:txBody>
          <a:bodyPr/>
          <a:lstStyle/>
          <a:p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Center for Transportation Research</a:t>
            </a:r>
          </a:p>
          <a:p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The University of Texas at Austin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128713" y="4267200"/>
            <a:ext cx="69342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2400">
                <a:solidFill>
                  <a:srgbClr val="FFFF00"/>
                </a:solidFill>
                <a:ea typeface="굴림" panose="020B0600000101010101" pitchFamily="34" charset="-127"/>
              </a:rPr>
              <a:t>March 2006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42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2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>
                <a:solidFill>
                  <a:srgbClr val="FFFF00"/>
                </a:solidFill>
                <a:ea typeface="굴림" panose="020B0600000101010101" pitchFamily="34" charset="-127"/>
              </a:rPr>
              <a:t>Mixture Proportion</a:t>
            </a:r>
            <a:br>
              <a:rPr lang="en-US" altLang="ko-KR" sz="4000">
                <a:solidFill>
                  <a:srgbClr val="FFFF00"/>
                </a:solidFill>
                <a:ea typeface="굴림" panose="020B0600000101010101" pitchFamily="34" charset="-127"/>
              </a:rPr>
            </a:br>
            <a:endParaRPr lang="en-US" altLang="ko-KR" sz="4000">
              <a:solidFill>
                <a:srgbClr val="FFFF00"/>
              </a:solidFill>
              <a:ea typeface="굴림" panose="020B0600000101010101" pitchFamily="34" charset="-127"/>
            </a:endParaRP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39925"/>
            <a:ext cx="8229600" cy="4186238"/>
          </a:xfrm>
        </p:spPr>
        <p:txBody>
          <a:bodyPr/>
          <a:lstStyle/>
          <a:p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Weight proportions of each ingredient</a:t>
            </a:r>
          </a:p>
          <a:p>
            <a:pPr>
              <a:buFontTx/>
              <a:buNone/>
            </a:pPr>
            <a:endParaRPr lang="en-US" altLang="ko-KR">
              <a:solidFill>
                <a:srgbClr val="FFFF00"/>
              </a:solidFill>
              <a:ea typeface="굴림" panose="020B0600000101010101" pitchFamily="34" charset="-127"/>
            </a:endParaRPr>
          </a:p>
          <a:p>
            <a:endParaRPr lang="ko-KR" altLang="en-US">
              <a:solidFill>
                <a:srgbClr val="FFFF00"/>
              </a:solidFill>
              <a:ea typeface="굴림" panose="020B0600000101010101" pitchFamily="34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3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8575"/>
            <a:ext cx="9169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>
                <a:solidFill>
                  <a:srgbClr val="FFFF00"/>
                </a:solidFill>
                <a:ea typeface="굴림" panose="020B0600000101010101" pitchFamily="34" charset="-127"/>
              </a:rPr>
              <a:t>Materials</a:t>
            </a:r>
            <a:br>
              <a:rPr lang="en-US" altLang="ko-KR" sz="4000">
                <a:solidFill>
                  <a:srgbClr val="FFFF00"/>
                </a:solidFill>
                <a:ea typeface="굴림" panose="020B0600000101010101" pitchFamily="34" charset="-127"/>
              </a:rPr>
            </a:br>
            <a:endParaRPr lang="en-US" altLang="ko-KR" sz="4000">
              <a:solidFill>
                <a:srgbClr val="FFFF00"/>
              </a:solidFill>
              <a:ea typeface="굴림" panose="020B0600000101010101" pitchFamily="34" charset="-127"/>
            </a:endParaRP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39925"/>
            <a:ext cx="8229600" cy="4186238"/>
          </a:xfrm>
        </p:spPr>
        <p:txBody>
          <a:bodyPr/>
          <a:lstStyle/>
          <a:p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Chemical composition &amp; hydration properties of cementitious materials</a:t>
            </a:r>
          </a:p>
          <a:p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Information on coarse aggregates</a:t>
            </a:r>
          </a:p>
          <a:p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Default values provided</a:t>
            </a:r>
          </a:p>
          <a:p>
            <a:endParaRPr lang="en-US" altLang="ko-KR">
              <a:solidFill>
                <a:srgbClr val="FFFF00"/>
              </a:solidFill>
              <a:ea typeface="굴림" panose="020B0600000101010101" pitchFamily="34" charset="-127"/>
            </a:endParaRPr>
          </a:p>
          <a:p>
            <a:pPr>
              <a:buFontTx/>
              <a:buNone/>
            </a:pPr>
            <a:endParaRPr lang="en-US" altLang="ko-KR">
              <a:solidFill>
                <a:srgbClr val="FFFF00"/>
              </a:solidFill>
              <a:ea typeface="굴림" panose="020B0600000101010101" pitchFamily="34" charset="-127"/>
            </a:endParaRPr>
          </a:p>
          <a:p>
            <a:endParaRPr lang="ko-KR" altLang="en-US">
              <a:solidFill>
                <a:srgbClr val="FFFF00"/>
              </a:solidFill>
              <a:ea typeface="굴림" panose="020B0600000101010101" pitchFamily="34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8575"/>
            <a:ext cx="9129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4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85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>
                <a:solidFill>
                  <a:srgbClr val="FFFF00"/>
                </a:solidFill>
                <a:ea typeface="굴림" panose="020B0600000101010101" pitchFamily="34" charset="-127"/>
              </a:rPr>
              <a:t>Environmental Condition</a:t>
            </a:r>
            <a:br>
              <a:rPr lang="en-US" altLang="ko-KR" sz="4000">
                <a:solidFill>
                  <a:srgbClr val="FFFF00"/>
                </a:solidFill>
                <a:ea typeface="굴림" panose="020B0600000101010101" pitchFamily="34" charset="-127"/>
              </a:rPr>
            </a:br>
            <a:endParaRPr lang="en-US" altLang="ko-KR" sz="4000">
              <a:solidFill>
                <a:srgbClr val="FFFF00"/>
              </a:solidFill>
              <a:ea typeface="굴림" panose="020B0600000101010101" pitchFamily="34" charset="-127"/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39925"/>
            <a:ext cx="8229600" cy="4186238"/>
          </a:xfrm>
        </p:spPr>
        <p:txBody>
          <a:bodyPr/>
          <a:lstStyle/>
          <a:p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Ambient temperature</a:t>
            </a:r>
          </a:p>
          <a:p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Relative humidity</a:t>
            </a:r>
          </a:p>
          <a:p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Wind speed</a:t>
            </a:r>
          </a:p>
          <a:p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Cloud cover</a:t>
            </a:r>
          </a:p>
          <a:p>
            <a:endParaRPr lang="en-US" altLang="ko-KR">
              <a:solidFill>
                <a:srgbClr val="FFFF00"/>
              </a:solidFill>
              <a:ea typeface="굴림" panose="020B0600000101010101" pitchFamily="34" charset="-127"/>
            </a:endParaRPr>
          </a:p>
          <a:p>
            <a:pPr>
              <a:buFontTx/>
              <a:buNone/>
            </a:pPr>
            <a:endParaRPr lang="en-US" altLang="ko-KR">
              <a:solidFill>
                <a:srgbClr val="FFFF00"/>
              </a:solidFill>
              <a:ea typeface="굴림" panose="020B0600000101010101" pitchFamily="34" charset="-127"/>
            </a:endParaRPr>
          </a:p>
          <a:p>
            <a:endParaRPr lang="ko-KR" altLang="en-US">
              <a:solidFill>
                <a:srgbClr val="FFFF00"/>
              </a:solidFill>
              <a:ea typeface="굴림" panose="020B0600000101010101" pitchFamily="34" charset="-127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8575"/>
            <a:ext cx="9144000" cy="68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730250" y="1730375"/>
            <a:ext cx="7773988" cy="310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ko-KR" b="1">
                <a:solidFill>
                  <a:srgbClr val="FFFF00"/>
                </a:solidFill>
                <a:ea typeface="굴림" panose="020B0600000101010101" pitchFamily="34" charset="-127"/>
              </a:rPr>
              <a:t>Environmental Input Source</a:t>
            </a:r>
          </a:p>
          <a:p>
            <a:pPr algn="ctr">
              <a:buFontTx/>
              <a:buNone/>
            </a:pPr>
            <a:endParaRPr lang="en-US" altLang="ko-KR" b="1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algn="ctr">
              <a:buFontTx/>
              <a:buNone/>
            </a:pPr>
            <a:r>
              <a:rPr lang="en-US" altLang="ko-KR" b="1">
                <a:solidFill>
                  <a:schemeClr val="bg1"/>
                </a:solidFill>
                <a:ea typeface="굴림" panose="020B0600000101010101" pitchFamily="34" charset="-127"/>
              </a:rPr>
              <a:t>http://www.srh.noaa.gov/ifps/MapClick.php?FcstType=digital&amp;textField1=30.3153839111328&amp;textField2=-97.7663345336914&amp;site=ewx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1084263" y="387350"/>
            <a:ext cx="71247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ko-KR" sz="4000" b="1">
                <a:solidFill>
                  <a:srgbClr val="FFFF00"/>
                </a:solidFill>
                <a:ea typeface="굴림" panose="020B0600000101010101" pitchFamily="34" charset="-127"/>
              </a:rPr>
              <a:t>Background</a:t>
            </a:r>
          </a:p>
          <a:p>
            <a:pPr algn="ctr">
              <a:buFontTx/>
              <a:buNone/>
            </a:pPr>
            <a:endParaRPr lang="en-US" altLang="ko-KR" sz="4000" b="1">
              <a:solidFill>
                <a:srgbClr val="FFFF00"/>
              </a:solidFill>
              <a:ea typeface="굴림" panose="020B0600000101010101" pitchFamily="34" charset="-127"/>
            </a:endParaRP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73075" y="1409700"/>
            <a:ext cx="8229600" cy="4835525"/>
          </a:xfrm>
        </p:spPr>
        <p:txBody>
          <a:bodyPr/>
          <a:lstStyle/>
          <a:p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Concrete setting temperature (e.g., zero-stress temperature) has significant effects on CRCP performance.</a:t>
            </a:r>
          </a:p>
          <a:p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Current specifications limit concrete temperature as delivered, not setting temperature. </a:t>
            </a:r>
          </a:p>
          <a:p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There is a need to control concrete setting temperature in specifications.</a:t>
            </a:r>
          </a:p>
          <a:p>
            <a:endParaRPr lang="en-US" altLang="ko-KR">
              <a:solidFill>
                <a:srgbClr val="FFFF00"/>
              </a:solidFill>
              <a:ea typeface="굴림" panose="020B0600000101010101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weather data1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weather data2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>
                <a:solidFill>
                  <a:srgbClr val="FFFF00"/>
                </a:solidFill>
                <a:ea typeface="굴림" panose="020B0600000101010101" pitchFamily="34" charset="-127"/>
              </a:rPr>
              <a:t>Construction Inputs</a:t>
            </a:r>
            <a:br>
              <a:rPr lang="en-US" altLang="ko-KR" sz="4000">
                <a:solidFill>
                  <a:srgbClr val="FFFF00"/>
                </a:solidFill>
                <a:ea typeface="굴림" panose="020B0600000101010101" pitchFamily="34" charset="-127"/>
              </a:rPr>
            </a:br>
            <a:endParaRPr lang="en-US" altLang="ko-KR" sz="4000">
              <a:solidFill>
                <a:srgbClr val="FFFF00"/>
              </a:solidFill>
              <a:ea typeface="굴림" panose="020B0600000101010101" pitchFamily="34" charset="-127"/>
            </a:endParaRP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39925"/>
            <a:ext cx="8229600" cy="4186238"/>
          </a:xfrm>
        </p:spPr>
        <p:txBody>
          <a:bodyPr/>
          <a:lstStyle/>
          <a:p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Fresh concrete temperature</a:t>
            </a:r>
          </a:p>
          <a:p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Base course temperature</a:t>
            </a:r>
          </a:p>
          <a:p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Curing method</a:t>
            </a:r>
          </a:p>
          <a:p>
            <a:endParaRPr lang="en-US" altLang="ko-KR">
              <a:solidFill>
                <a:srgbClr val="FFFF00"/>
              </a:solidFill>
              <a:ea typeface="굴림" panose="020B0600000101010101" pitchFamily="34" charset="-127"/>
            </a:endParaRPr>
          </a:p>
          <a:p>
            <a:pPr>
              <a:buFontTx/>
              <a:buNone/>
            </a:pPr>
            <a:endParaRPr lang="en-US" altLang="ko-KR">
              <a:solidFill>
                <a:srgbClr val="FFFF00"/>
              </a:solidFill>
              <a:ea typeface="굴림" panose="020B0600000101010101" pitchFamily="34" charset="-127"/>
            </a:endParaRPr>
          </a:p>
          <a:p>
            <a:endParaRPr lang="ko-KR" altLang="en-US">
              <a:solidFill>
                <a:srgbClr val="FFFF00"/>
              </a:solidFill>
              <a:ea typeface="굴림" panose="020B0600000101010101" pitchFamily="34" charset="-127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4288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788988" y="1730375"/>
            <a:ext cx="7743825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ko-KR" b="1">
                <a:solidFill>
                  <a:srgbClr val="FFFF00"/>
                </a:solidFill>
                <a:ea typeface="굴림" panose="020B0600000101010101" pitchFamily="34" charset="-127"/>
              </a:rPr>
              <a:t>Temperature Predictions </a:t>
            </a:r>
          </a:p>
          <a:p>
            <a:pPr algn="ctr">
              <a:buFontTx/>
              <a:buNone/>
            </a:pPr>
            <a:r>
              <a:rPr lang="en-US" altLang="ko-KR" b="1">
                <a:solidFill>
                  <a:srgbClr val="FFFF00"/>
                </a:solidFill>
                <a:ea typeface="굴림" panose="020B0600000101010101" pitchFamily="34" charset="-127"/>
              </a:rPr>
              <a:t>- PavePro Output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03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86863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898525" y="358775"/>
            <a:ext cx="8026400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ko-KR">
                <a:ea typeface="굴림" panose="020B0600000101010101" pitchFamily="34" charset="-127"/>
              </a:rPr>
              <a:t>Predicted Temperatures at Top </a:t>
            </a:r>
          </a:p>
          <a:p>
            <a:pPr algn="ctr">
              <a:buFontTx/>
              <a:buNone/>
            </a:pPr>
            <a:r>
              <a:rPr lang="en-US" altLang="ko-KR">
                <a:ea typeface="굴림" panose="020B0600000101010101" pitchFamily="34" charset="-127"/>
              </a:rPr>
              <a:t>Austin US183 Test 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898525" y="358775"/>
            <a:ext cx="8026400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ko-KR">
                <a:ea typeface="굴림" panose="020B0600000101010101" pitchFamily="34" charset="-127"/>
              </a:rPr>
              <a:t>Predicted Temperatures at Middle </a:t>
            </a:r>
          </a:p>
          <a:p>
            <a:pPr algn="ctr">
              <a:buFontTx/>
              <a:buNone/>
            </a:pPr>
            <a:r>
              <a:rPr lang="en-US" altLang="ko-KR">
                <a:ea typeface="굴림" panose="020B0600000101010101" pitchFamily="34" charset="-127"/>
              </a:rPr>
              <a:t>Austin US183 Test 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1084263" y="387350"/>
            <a:ext cx="71247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ko-KR" sz="4000" b="1">
                <a:solidFill>
                  <a:srgbClr val="FFFF00"/>
                </a:solidFill>
                <a:ea typeface="굴림" panose="020B0600000101010101" pitchFamily="34" charset="-127"/>
              </a:rPr>
              <a:t>Shadow Specifications</a:t>
            </a:r>
          </a:p>
          <a:p>
            <a:pPr algn="ctr">
              <a:buFontTx/>
              <a:buNone/>
            </a:pPr>
            <a:endParaRPr lang="en-US" altLang="ko-KR" sz="4000" b="1">
              <a:solidFill>
                <a:srgbClr val="FFFF00"/>
              </a:solidFill>
              <a:ea typeface="굴림" panose="020B0600000101010101" pitchFamily="34" charset="-127"/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409700"/>
            <a:ext cx="8229600" cy="4835525"/>
          </a:xfrm>
        </p:spPr>
        <p:txBody>
          <a:bodyPr/>
          <a:lstStyle/>
          <a:p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Primary objective of shadow specifications is to control concrete temperatures during cement hydration phase.</a:t>
            </a:r>
          </a:p>
          <a:p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Shadow specifications require the use of temperature prediction program as well as temperature measuring devices.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898525" y="358775"/>
            <a:ext cx="8026400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ko-KR">
                <a:ea typeface="굴림" panose="020B0600000101010101" pitchFamily="34" charset="-127"/>
              </a:rPr>
              <a:t>Predicted Temperatures at Bottom </a:t>
            </a:r>
          </a:p>
          <a:p>
            <a:pPr algn="ctr">
              <a:buFontTx/>
              <a:buNone/>
            </a:pPr>
            <a:r>
              <a:rPr lang="en-US" altLang="ko-KR">
                <a:ea typeface="굴림" panose="020B0600000101010101" pitchFamily="34" charset="-127"/>
              </a:rPr>
              <a:t>Austin US183 Test 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type="title"/>
          </p:nvPr>
        </p:nvSpPr>
        <p:spPr>
          <a:xfrm>
            <a:off x="-192088" y="1144588"/>
            <a:ext cx="9070976" cy="1143000"/>
          </a:xfrm>
        </p:spPr>
        <p:txBody>
          <a:bodyPr/>
          <a:lstStyle/>
          <a:p>
            <a:r>
              <a:rPr lang="en-US" altLang="ko-KR" sz="4000">
                <a:solidFill>
                  <a:srgbClr val="FFFF00"/>
                </a:solidFill>
                <a:ea typeface="굴림" panose="020B0600000101010101" pitchFamily="34" charset="-127"/>
              </a:rPr>
              <a:t>Implementation of Shadow Specifications</a:t>
            </a:r>
            <a:br>
              <a:rPr lang="en-US" altLang="ko-KR" sz="4000">
                <a:solidFill>
                  <a:srgbClr val="FFFF00"/>
                </a:solidFill>
                <a:ea typeface="굴림" panose="020B0600000101010101" pitchFamily="34" charset="-127"/>
              </a:rPr>
            </a:br>
            <a:r>
              <a:rPr lang="en-US" altLang="ko-KR" sz="4000">
                <a:solidFill>
                  <a:srgbClr val="FFFF00"/>
                </a:solidFill>
                <a:ea typeface="굴림" panose="020B0600000101010101" pitchFamily="34" charset="-127"/>
              </a:rPr>
              <a:t/>
            </a:r>
            <a:br>
              <a:rPr lang="en-US" altLang="ko-KR" sz="4000">
                <a:solidFill>
                  <a:srgbClr val="FFFF00"/>
                </a:solidFill>
                <a:ea typeface="굴림" panose="020B0600000101010101" pitchFamily="34" charset="-127"/>
              </a:rPr>
            </a:br>
            <a:r>
              <a:rPr lang="en-US" altLang="ko-KR" sz="3200">
                <a:solidFill>
                  <a:srgbClr val="FFFF00"/>
                </a:solidFill>
                <a:ea typeface="굴림" panose="020B0600000101010101" pitchFamily="34" charset="-127"/>
              </a:rPr>
              <a:t>-Test Sections-</a:t>
            </a:r>
            <a:br>
              <a:rPr lang="en-US" altLang="ko-KR" sz="3200">
                <a:solidFill>
                  <a:srgbClr val="FFFF00"/>
                </a:solidFill>
                <a:ea typeface="굴림" panose="020B0600000101010101" pitchFamily="34" charset="-127"/>
              </a:rPr>
            </a:br>
            <a:r>
              <a:rPr lang="en-US" altLang="ko-KR" sz="3200">
                <a:solidFill>
                  <a:srgbClr val="FFFF00"/>
                </a:solidFill>
                <a:ea typeface="굴림" panose="020B0600000101010101" pitchFamily="34" charset="-127"/>
              </a:rPr>
              <a:t/>
            </a:r>
            <a:br>
              <a:rPr lang="en-US" altLang="ko-KR" sz="3200">
                <a:solidFill>
                  <a:srgbClr val="FFFF00"/>
                </a:solidFill>
                <a:ea typeface="굴림" panose="020B0600000101010101" pitchFamily="34" charset="-127"/>
              </a:rPr>
            </a:br>
            <a:endParaRPr lang="en-US" altLang="ko-KR" sz="3200">
              <a:solidFill>
                <a:srgbClr val="FFFF00"/>
              </a:solidFill>
              <a:ea typeface="굴림" panose="020B0600000101010101" pitchFamily="34" charset="-127"/>
            </a:endParaRPr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2824163"/>
            <a:ext cx="8229600" cy="4525962"/>
          </a:xfrm>
        </p:spPr>
        <p:txBody>
          <a:bodyPr/>
          <a:lstStyle/>
          <a:p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US 183 in Austin</a:t>
            </a:r>
          </a:p>
          <a:p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US 290 in Austin</a:t>
            </a:r>
          </a:p>
          <a:p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US 59 in Houston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US1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0"/>
            <a:ext cx="9144000" cy="711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ko-KR" b="1">
                <a:ea typeface="굴림" panose="020B0600000101010101" pitchFamily="34" charset="-127"/>
              </a:rPr>
              <a:t>Austin US183 Test Section</a:t>
            </a:r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4633913" y="2919413"/>
            <a:ext cx="1414462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US2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85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0" y="0"/>
            <a:ext cx="9144000" cy="711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ko-KR" b="1">
                <a:ea typeface="굴림" panose="020B0600000101010101" pitchFamily="34" charset="-127"/>
              </a:rPr>
              <a:t>Austin US290 Test Section</a:t>
            </a:r>
          </a:p>
        </p:txBody>
      </p:sp>
      <p:sp>
        <p:nvSpPr>
          <p:cNvPr id="143364" name="Oval 4"/>
          <p:cNvSpPr>
            <a:spLocks noChangeArrowheads="1"/>
          </p:cNvSpPr>
          <p:nvPr/>
        </p:nvSpPr>
        <p:spPr bwMode="auto">
          <a:xfrm>
            <a:off x="4103688" y="3052763"/>
            <a:ext cx="1414462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US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144000" cy="69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0" y="0"/>
            <a:ext cx="9144000" cy="711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ko-KR" b="1">
                <a:ea typeface="굴림" panose="020B0600000101010101" pitchFamily="34" charset="-127"/>
              </a:rPr>
              <a:t>Cleveland US59 Test Section</a:t>
            </a:r>
          </a:p>
        </p:txBody>
      </p:sp>
      <p:sp>
        <p:nvSpPr>
          <p:cNvPr id="144388" name="Oval 4"/>
          <p:cNvSpPr>
            <a:spLocks noChangeArrowheads="1"/>
          </p:cNvSpPr>
          <p:nvPr/>
        </p:nvSpPr>
        <p:spPr bwMode="auto">
          <a:xfrm>
            <a:off x="3763963" y="2963863"/>
            <a:ext cx="1414462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5410" name="Object 2"/>
          <p:cNvGraphicFramePr>
            <a:graphicFrameLocks noChangeAspect="1"/>
          </p:cNvGraphicFramePr>
          <p:nvPr/>
        </p:nvGraphicFramePr>
        <p:xfrm>
          <a:off x="0" y="1093788"/>
          <a:ext cx="9144000" cy="576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4" r:id="rId3" imgW="5806745" imgH="3681374" progId="Visio.Drawing.11">
                  <p:embed/>
                </p:oleObj>
              </mc:Choice>
              <mc:Fallback>
                <p:oleObj r:id="rId3" imgW="5806745" imgH="3681374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93788"/>
                        <a:ext cx="9144000" cy="576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4013200" y="1243013"/>
            <a:ext cx="5130800" cy="3698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ko-KR" sz="2400" b="1">
                <a:ea typeface="굴림" panose="020B0600000101010101" pitchFamily="34" charset="-127"/>
              </a:rPr>
              <a:t>  US 183         US 290        US 59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174625"/>
            <a:ext cx="9144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ko-KR" sz="3600" b="1">
                <a:solidFill>
                  <a:srgbClr val="FFFF00"/>
                </a:solidFill>
                <a:ea typeface="굴림" panose="020B0600000101010101" pitchFamily="34" charset="-127"/>
              </a:rPr>
              <a:t>Pavement Structure of Test Sections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047" name="Group 71"/>
          <p:cNvGraphicFramePr>
            <a:graphicFrameLocks noGrp="1"/>
          </p:cNvGraphicFramePr>
          <p:nvPr/>
        </p:nvGraphicFramePr>
        <p:xfrm>
          <a:off x="0" y="1616075"/>
          <a:ext cx="9144000" cy="5392738"/>
        </p:xfrm>
        <a:graphic>
          <a:graphicData uri="http://schemas.openxmlformats.org/drawingml/2006/table">
            <a:tbl>
              <a:tblPr/>
              <a:tblGrid>
                <a:gridCol w="2849563"/>
                <a:gridCol w="1306512"/>
                <a:gridCol w="1662113"/>
                <a:gridCol w="1544637"/>
                <a:gridCol w="1781175"/>
              </a:tblGrid>
              <a:tr h="730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Test Section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Unit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US183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US290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US59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62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W/C ratio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Cement Factor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Coarse Aggregate Factor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</a:rPr>
                        <a:t>Max. Aggregate Size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</a:rPr>
                        <a:t>Water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</a:rPr>
                        <a:t>Cement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</a:rPr>
                        <a:t>Coarse Aggregate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</a:rPr>
                        <a:t>Fine Aggregate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</a:rPr>
                        <a:t>Fly Ash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</a:rPr>
                        <a:t>Air Entraining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</a:rPr>
                        <a:t>Reducer Retarding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-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Sk./cy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-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</a:rPr>
                        <a:t>inch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</a:rPr>
                        <a:t>lbs/cy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</a:rPr>
                        <a:t>lbs/cy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</a:rPr>
                        <a:t>lbs/cy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</a:rPr>
                        <a:t>lbs/cy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</a:rPr>
                        <a:t>lbs/cy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</a:rPr>
                        <a:t>oz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</a:rPr>
                        <a:t>oz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0.52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5.0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0.685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</a:rPr>
                        <a:t>1.0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</a:rPr>
                        <a:t>229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</a:rPr>
                        <a:t>358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</a:rPr>
                        <a:t>1916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</a:rPr>
                        <a:t>1368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</a:rPr>
                        <a:t>100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</a:rPr>
                        <a:t>2.64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</a:rPr>
                        <a:t>10.58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0.59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-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-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</a:rPr>
                        <a:t>-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</a:rPr>
                        <a:t>-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</a:rPr>
                        <a:t>336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</a:rPr>
                        <a:t>1816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</a:rPr>
                        <a:t>1287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</a:rPr>
                        <a:t>152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</a:rPr>
                        <a:t>-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</a:rPr>
                        <a:t>-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0.44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5.5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0.740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</a:rPr>
                        <a:t>Grade 2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</a:rPr>
                        <a:t>215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</a:rPr>
                        <a:t>362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</a:rPr>
                        <a:t>1848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</a:rPr>
                        <a:t>1265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</a:rPr>
                        <a:t>131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</a:rPr>
                        <a:t>0.83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</a:rPr>
                        <a:t>4.14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7045" name="Rectangle 69"/>
          <p:cNvSpPr>
            <a:spLocks noChangeArrowheads="1"/>
          </p:cNvSpPr>
          <p:nvPr/>
        </p:nvSpPr>
        <p:spPr bwMode="auto">
          <a:xfrm>
            <a:off x="0" y="5226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ko-KR" altLang="en-US">
              <a:solidFill>
                <a:schemeClr val="tx1"/>
              </a:solidFill>
              <a:ea typeface="굴림" panose="020B0600000101010101" pitchFamily="34" charset="-127"/>
            </a:endParaRPr>
          </a:p>
        </p:txBody>
      </p:sp>
      <p:sp>
        <p:nvSpPr>
          <p:cNvPr id="127046" name="Rectangle 70"/>
          <p:cNvSpPr>
            <a:spLocks noChangeArrowheads="1"/>
          </p:cNvSpPr>
          <p:nvPr/>
        </p:nvSpPr>
        <p:spPr bwMode="auto">
          <a:xfrm>
            <a:off x="0" y="174625"/>
            <a:ext cx="9144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ko-KR" sz="3600" b="1">
                <a:solidFill>
                  <a:srgbClr val="FFFF00"/>
                </a:solidFill>
                <a:ea typeface="굴림" panose="020B0600000101010101" pitchFamily="34" charset="-127"/>
              </a:rPr>
              <a:t>Concrete Mix Design used on Each Test Sections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1187450" y="1730375"/>
            <a:ext cx="7124700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ko-KR" b="1">
                <a:solidFill>
                  <a:srgbClr val="FFFF00"/>
                </a:solidFill>
                <a:ea typeface="굴림" panose="020B0600000101010101" pitchFamily="34" charset="-127"/>
              </a:rPr>
              <a:t>Temperature Measuring Device</a:t>
            </a:r>
          </a:p>
          <a:p>
            <a:pPr algn="ctr">
              <a:buFontTx/>
              <a:buNone/>
            </a:pPr>
            <a:r>
              <a:rPr lang="en-US" altLang="ko-KR" b="1">
                <a:solidFill>
                  <a:srgbClr val="FFFF00"/>
                </a:solidFill>
                <a:ea typeface="굴림" panose="020B0600000101010101" pitchFamily="34" charset="-127"/>
              </a:rPr>
              <a:t>- I-Button Programming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>
                <a:solidFill>
                  <a:srgbClr val="FFFF00"/>
                </a:solidFill>
                <a:ea typeface="굴림" panose="020B0600000101010101" pitchFamily="34" charset="-127"/>
              </a:rPr>
              <a:t>I-Button</a:t>
            </a:r>
          </a:p>
        </p:txBody>
      </p:sp>
      <p:pic>
        <p:nvPicPr>
          <p:cNvPr id="198661" name="Picture 5" descr="Picture 0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363663"/>
            <a:ext cx="67691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ko-KR" sz="4000">
                <a:solidFill>
                  <a:srgbClr val="FFFF00"/>
                </a:solidFill>
                <a:ea typeface="굴림" panose="020B0600000101010101" pitchFamily="34" charset="-127"/>
              </a:rPr>
              <a:t>I-Button Assembly</a:t>
            </a:r>
          </a:p>
        </p:txBody>
      </p:sp>
      <p:grpSp>
        <p:nvGrpSpPr>
          <p:cNvPr id="210948" name="Group 4"/>
          <p:cNvGrpSpPr>
            <a:grpSpLocks/>
          </p:cNvGrpSpPr>
          <p:nvPr/>
        </p:nvGrpSpPr>
        <p:grpSpPr bwMode="auto">
          <a:xfrm>
            <a:off x="304800" y="1143000"/>
            <a:ext cx="1695450" cy="5181600"/>
            <a:chOff x="192" y="672"/>
            <a:chExt cx="1068" cy="3264"/>
          </a:xfrm>
        </p:grpSpPr>
        <p:pic>
          <p:nvPicPr>
            <p:cNvPr id="210949" name="Picture 5" descr="Sold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056"/>
              <a:ext cx="1068" cy="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0950" name="Text Box 6"/>
            <p:cNvSpPr txBox="1">
              <a:spLocks noChangeArrowheads="1"/>
            </p:cNvSpPr>
            <p:nvPr/>
          </p:nvSpPr>
          <p:spPr bwMode="auto">
            <a:xfrm>
              <a:off x="360" y="672"/>
              <a:ext cx="7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Verdana" panose="020B0604030504040204" pitchFamily="34" charset="0"/>
                </a:rPr>
                <a:t>Solder</a:t>
              </a:r>
            </a:p>
          </p:txBody>
        </p:sp>
      </p:grpSp>
      <p:grpSp>
        <p:nvGrpSpPr>
          <p:cNvPr id="210951" name="Group 7"/>
          <p:cNvGrpSpPr>
            <a:grpSpLocks/>
          </p:cNvGrpSpPr>
          <p:nvPr/>
        </p:nvGrpSpPr>
        <p:grpSpPr bwMode="auto">
          <a:xfrm>
            <a:off x="1981200" y="1143000"/>
            <a:ext cx="2209800" cy="5181600"/>
            <a:chOff x="1248" y="720"/>
            <a:chExt cx="1392" cy="3264"/>
          </a:xfrm>
        </p:grpSpPr>
        <p:grpSp>
          <p:nvGrpSpPr>
            <p:cNvPr id="210952" name="Group 8"/>
            <p:cNvGrpSpPr>
              <a:grpSpLocks/>
            </p:cNvGrpSpPr>
            <p:nvPr/>
          </p:nvGrpSpPr>
          <p:grpSpPr bwMode="auto">
            <a:xfrm>
              <a:off x="1536" y="720"/>
              <a:ext cx="1104" cy="3264"/>
              <a:chOff x="1536" y="672"/>
              <a:chExt cx="1104" cy="3264"/>
            </a:xfrm>
          </p:grpSpPr>
          <p:pic>
            <p:nvPicPr>
              <p:cNvPr id="210953" name="Picture 9" descr="Measur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6" y="1056"/>
                <a:ext cx="1104" cy="28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0954" name="Text Box 10"/>
              <p:cNvSpPr txBox="1">
                <a:spLocks noChangeArrowheads="1"/>
              </p:cNvSpPr>
              <p:nvPr/>
            </p:nvSpPr>
            <p:spPr bwMode="auto">
              <a:xfrm>
                <a:off x="1810" y="672"/>
                <a:ext cx="5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latin typeface="Verdana" panose="020B0604030504040204" pitchFamily="34" charset="0"/>
                  </a:rPr>
                  <a:t>Wire</a:t>
                </a:r>
              </a:p>
            </p:txBody>
          </p:sp>
        </p:grpSp>
        <p:sp>
          <p:nvSpPr>
            <p:cNvPr id="210955" name="Line 11"/>
            <p:cNvSpPr>
              <a:spLocks noChangeShapeType="1"/>
            </p:cNvSpPr>
            <p:nvPr/>
          </p:nvSpPr>
          <p:spPr bwMode="auto">
            <a:xfrm>
              <a:off x="1248" y="235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0956" name="Group 12"/>
          <p:cNvGrpSpPr>
            <a:grpSpLocks/>
          </p:cNvGrpSpPr>
          <p:nvPr/>
        </p:nvGrpSpPr>
        <p:grpSpPr bwMode="auto">
          <a:xfrm>
            <a:off x="4191000" y="1143000"/>
            <a:ext cx="2405063" cy="5175250"/>
            <a:chOff x="2640" y="720"/>
            <a:chExt cx="1515" cy="3260"/>
          </a:xfrm>
        </p:grpSpPr>
        <p:grpSp>
          <p:nvGrpSpPr>
            <p:cNvPr id="210957" name="Group 13"/>
            <p:cNvGrpSpPr>
              <a:grpSpLocks/>
            </p:cNvGrpSpPr>
            <p:nvPr/>
          </p:nvGrpSpPr>
          <p:grpSpPr bwMode="auto">
            <a:xfrm>
              <a:off x="2928" y="720"/>
              <a:ext cx="1227" cy="3260"/>
              <a:chOff x="2928" y="672"/>
              <a:chExt cx="1227" cy="3260"/>
            </a:xfrm>
          </p:grpSpPr>
          <p:pic>
            <p:nvPicPr>
              <p:cNvPr id="210958" name="Picture 14" descr="Dip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098" r="5664"/>
              <a:stretch>
                <a:fillRect/>
              </a:stretch>
            </p:blipFill>
            <p:spPr bwMode="auto">
              <a:xfrm>
                <a:off x="2928" y="1056"/>
                <a:ext cx="1227" cy="2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0959" name="Text Box 15"/>
              <p:cNvSpPr txBox="1">
                <a:spLocks noChangeArrowheads="1"/>
              </p:cNvSpPr>
              <p:nvPr/>
            </p:nvSpPr>
            <p:spPr bwMode="auto">
              <a:xfrm>
                <a:off x="3263" y="672"/>
                <a:ext cx="55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latin typeface="Verdana" panose="020B0604030504040204" pitchFamily="34" charset="0"/>
                  </a:rPr>
                  <a:t>Coat</a:t>
                </a:r>
              </a:p>
            </p:txBody>
          </p:sp>
        </p:grpSp>
        <p:sp>
          <p:nvSpPr>
            <p:cNvPr id="210960" name="Line 16"/>
            <p:cNvSpPr>
              <a:spLocks noChangeShapeType="1"/>
            </p:cNvSpPr>
            <p:nvPr/>
          </p:nvSpPr>
          <p:spPr bwMode="auto">
            <a:xfrm>
              <a:off x="2640" y="235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0961" name="Group 17"/>
          <p:cNvGrpSpPr>
            <a:grpSpLocks/>
          </p:cNvGrpSpPr>
          <p:nvPr/>
        </p:nvGrpSpPr>
        <p:grpSpPr bwMode="auto">
          <a:xfrm>
            <a:off x="6629400" y="1143000"/>
            <a:ext cx="2243138" cy="5143500"/>
            <a:chOff x="4176" y="720"/>
            <a:chExt cx="1413" cy="3240"/>
          </a:xfrm>
        </p:grpSpPr>
        <p:grpSp>
          <p:nvGrpSpPr>
            <p:cNvPr id="210962" name="Group 18"/>
            <p:cNvGrpSpPr>
              <a:grpSpLocks/>
            </p:cNvGrpSpPr>
            <p:nvPr/>
          </p:nvGrpSpPr>
          <p:grpSpPr bwMode="auto">
            <a:xfrm>
              <a:off x="4464" y="720"/>
              <a:ext cx="1125" cy="3240"/>
              <a:chOff x="4464" y="672"/>
              <a:chExt cx="1125" cy="3240"/>
            </a:xfrm>
          </p:grpSpPr>
          <p:pic>
            <p:nvPicPr>
              <p:cNvPr id="210963" name="Picture 19" descr="Stick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4" y="1056"/>
                <a:ext cx="1125" cy="28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0964" name="Text Box 20"/>
              <p:cNvSpPr txBox="1">
                <a:spLocks noChangeArrowheads="1"/>
              </p:cNvSpPr>
              <p:nvPr/>
            </p:nvSpPr>
            <p:spPr bwMode="auto">
              <a:xfrm>
                <a:off x="4509" y="672"/>
                <a:ext cx="103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latin typeface="Verdana" panose="020B0604030504040204" pitchFamily="34" charset="0"/>
                  </a:rPr>
                  <a:t>Assemble</a:t>
                </a:r>
              </a:p>
            </p:txBody>
          </p:sp>
        </p:grpSp>
        <p:sp>
          <p:nvSpPr>
            <p:cNvPr id="210965" name="Line 21"/>
            <p:cNvSpPr>
              <a:spLocks noChangeShapeType="1"/>
            </p:cNvSpPr>
            <p:nvPr/>
          </p:nvSpPr>
          <p:spPr bwMode="auto">
            <a:xfrm>
              <a:off x="4176" y="235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1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1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1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1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1084263" y="387350"/>
            <a:ext cx="71247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ko-KR" sz="4000" b="1">
                <a:solidFill>
                  <a:srgbClr val="FFFF00"/>
                </a:solidFill>
                <a:ea typeface="굴림" panose="020B0600000101010101" pitchFamily="34" charset="-127"/>
              </a:rPr>
              <a:t>Temperature Requirements in Shadow Specifications</a:t>
            </a:r>
          </a:p>
          <a:p>
            <a:pPr algn="ctr">
              <a:buFontTx/>
              <a:buNone/>
            </a:pPr>
            <a:endParaRPr lang="en-US" altLang="ko-KR" sz="4000" b="1">
              <a:solidFill>
                <a:srgbClr val="FFFF00"/>
              </a:solidFill>
              <a:ea typeface="굴림" panose="020B0600000101010101" pitchFamily="34" charset="-127"/>
            </a:endParaRP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747838"/>
            <a:ext cx="8229600" cy="3551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The maximum concrete temperature for the first 24 hours after concrete placement shall not exceed 120°F.</a:t>
            </a:r>
          </a:p>
          <a:p>
            <a:pPr>
              <a:lnSpc>
                <a:spcPct val="90000"/>
              </a:lnSpc>
            </a:pPr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Temperature difference between the top and the bottom of the slab for the first 48 hours after concrete placement shall be less than 25 °F.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511175"/>
            <a:ext cx="8229600" cy="1143000"/>
          </a:xfrm>
        </p:spPr>
        <p:txBody>
          <a:bodyPr/>
          <a:lstStyle/>
          <a:p>
            <a:r>
              <a:rPr lang="en-US" altLang="ko-KR" sz="4000">
                <a:solidFill>
                  <a:srgbClr val="FFFF00"/>
                </a:solidFill>
                <a:ea typeface="굴림" panose="020B0600000101010101" pitchFamily="34" charset="-127"/>
              </a:rPr>
              <a:t>Long-Term Durability of I-Button Assembly</a:t>
            </a:r>
            <a:br>
              <a:rPr lang="en-US" altLang="ko-KR" sz="4000">
                <a:solidFill>
                  <a:srgbClr val="FFFF00"/>
                </a:solidFill>
                <a:ea typeface="굴림" panose="020B0600000101010101" pitchFamily="34" charset="-127"/>
              </a:rPr>
            </a:br>
            <a:endParaRPr lang="en-US" altLang="ko-KR" sz="4000">
              <a:solidFill>
                <a:srgbClr val="FFFF00"/>
              </a:solidFill>
              <a:ea typeface="굴림" panose="020B0600000101010101" pitchFamily="34" charset="-127"/>
            </a:endParaRP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39925"/>
            <a:ext cx="8229600" cy="4186238"/>
          </a:xfrm>
        </p:spPr>
        <p:txBody>
          <a:bodyPr/>
          <a:lstStyle/>
          <a:p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The integrity of the i-button assembly needs to be inspected prior to installation.</a:t>
            </a:r>
          </a:p>
          <a:p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If i-buttons are not completely sealed, pore solutions in Portland cement concrete could cause electrical instability of the i-button assembly.</a:t>
            </a:r>
          </a:p>
          <a:p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Testing is required to ensure the complete sealing of i-buttons.</a:t>
            </a:r>
          </a:p>
          <a:p>
            <a:endParaRPr lang="ko-KR" altLang="en-US">
              <a:solidFill>
                <a:srgbClr val="FFFF00"/>
              </a:solidFill>
              <a:ea typeface="굴림" panose="020B0600000101010101" pitchFamily="34" charset="-127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89" name="Rectangle 21"/>
          <p:cNvSpPr>
            <a:spLocks noChangeArrowheads="1"/>
          </p:cNvSpPr>
          <p:nvPr/>
        </p:nvSpPr>
        <p:spPr bwMode="auto">
          <a:xfrm>
            <a:off x="385763" y="217488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FF00"/>
                </a:solidFill>
              </a:rPr>
              <a:t>Testing Coating Integrity in a Salt Water Bath</a:t>
            </a:r>
          </a:p>
        </p:txBody>
      </p:sp>
      <p:pic>
        <p:nvPicPr>
          <p:cNvPr id="211990" name="Picture 22" descr="salt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714750" cy="4953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1991" name="Group 23"/>
          <p:cNvGrpSpPr>
            <a:grpSpLocks/>
          </p:cNvGrpSpPr>
          <p:nvPr/>
        </p:nvGrpSpPr>
        <p:grpSpPr bwMode="auto">
          <a:xfrm>
            <a:off x="1752600" y="3048000"/>
            <a:ext cx="5437188" cy="457200"/>
            <a:chOff x="1104" y="1920"/>
            <a:chExt cx="3425" cy="288"/>
          </a:xfrm>
        </p:grpSpPr>
        <p:sp>
          <p:nvSpPr>
            <p:cNvPr id="211992" name="Text Box 24"/>
            <p:cNvSpPr txBox="1">
              <a:spLocks noChangeArrowheads="1"/>
            </p:cNvSpPr>
            <p:nvPr/>
          </p:nvSpPr>
          <p:spPr bwMode="auto">
            <a:xfrm>
              <a:off x="2880" y="1920"/>
              <a:ext cx="16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Verdana" panose="020B0604030504040204" pitchFamily="34" charset="0"/>
                </a:rPr>
                <a:t>Salt Water Bath</a:t>
              </a:r>
            </a:p>
          </p:txBody>
        </p:sp>
        <p:sp>
          <p:nvSpPr>
            <p:cNvPr id="211993" name="Line 25"/>
            <p:cNvSpPr>
              <a:spLocks noChangeShapeType="1"/>
            </p:cNvSpPr>
            <p:nvPr/>
          </p:nvSpPr>
          <p:spPr bwMode="auto">
            <a:xfrm flipH="1">
              <a:off x="1104" y="2064"/>
              <a:ext cx="1728" cy="14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1994" name="Group 26"/>
          <p:cNvGrpSpPr>
            <a:grpSpLocks/>
          </p:cNvGrpSpPr>
          <p:nvPr/>
        </p:nvGrpSpPr>
        <p:grpSpPr bwMode="auto">
          <a:xfrm>
            <a:off x="2438400" y="2286000"/>
            <a:ext cx="5175250" cy="457200"/>
            <a:chOff x="1536" y="1440"/>
            <a:chExt cx="3260" cy="288"/>
          </a:xfrm>
        </p:grpSpPr>
        <p:sp>
          <p:nvSpPr>
            <p:cNvPr id="211995" name="Text Box 27"/>
            <p:cNvSpPr txBox="1">
              <a:spLocks noChangeArrowheads="1"/>
            </p:cNvSpPr>
            <p:nvPr/>
          </p:nvSpPr>
          <p:spPr bwMode="auto">
            <a:xfrm>
              <a:off x="2880" y="1440"/>
              <a:ext cx="19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Verdana" panose="020B0604030504040204" pitchFamily="34" charset="0"/>
                </a:rPr>
                <a:t>I-Button Assembly</a:t>
              </a:r>
            </a:p>
          </p:txBody>
        </p:sp>
        <p:sp>
          <p:nvSpPr>
            <p:cNvPr id="211996" name="Line 28"/>
            <p:cNvSpPr>
              <a:spLocks noChangeShapeType="1"/>
            </p:cNvSpPr>
            <p:nvPr/>
          </p:nvSpPr>
          <p:spPr bwMode="auto">
            <a:xfrm flipH="1" flipV="1">
              <a:off x="1536" y="1536"/>
              <a:ext cx="1296" cy="4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1997" name="Group 29"/>
          <p:cNvGrpSpPr>
            <a:grpSpLocks/>
          </p:cNvGrpSpPr>
          <p:nvPr/>
        </p:nvGrpSpPr>
        <p:grpSpPr bwMode="auto">
          <a:xfrm>
            <a:off x="3505200" y="3886200"/>
            <a:ext cx="2967038" cy="762000"/>
            <a:chOff x="2208" y="2448"/>
            <a:chExt cx="1869" cy="480"/>
          </a:xfrm>
        </p:grpSpPr>
        <p:sp>
          <p:nvSpPr>
            <p:cNvPr id="211998" name="Text Box 30"/>
            <p:cNvSpPr txBox="1">
              <a:spLocks noChangeArrowheads="1"/>
            </p:cNvSpPr>
            <p:nvPr/>
          </p:nvSpPr>
          <p:spPr bwMode="auto">
            <a:xfrm>
              <a:off x="2928" y="2448"/>
              <a:ext cx="11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Verdana" panose="020B0604030504040204" pitchFamily="34" charset="0"/>
                </a:rPr>
                <a:t>Ohmmeter</a:t>
              </a:r>
            </a:p>
          </p:txBody>
        </p:sp>
        <p:sp>
          <p:nvSpPr>
            <p:cNvPr id="211999" name="Line 31"/>
            <p:cNvSpPr>
              <a:spLocks noChangeShapeType="1"/>
            </p:cNvSpPr>
            <p:nvPr/>
          </p:nvSpPr>
          <p:spPr bwMode="auto">
            <a:xfrm flipH="1">
              <a:off x="2208" y="2592"/>
              <a:ext cx="672" cy="33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2000" name="Text Box 32"/>
          <p:cNvSpPr txBox="1">
            <a:spLocks noChangeArrowheads="1"/>
          </p:cNvSpPr>
          <p:nvPr/>
        </p:nvSpPr>
        <p:spPr bwMode="auto">
          <a:xfrm>
            <a:off x="4724400" y="4648200"/>
            <a:ext cx="2759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Verdana" panose="020B0604030504040204" pitchFamily="34" charset="0"/>
              </a:rPr>
              <a:t>~ 30k  </a:t>
            </a:r>
            <a:r>
              <a:rPr lang="en-US" altLang="en-US" sz="2400">
                <a:latin typeface="Symbol" panose="05050102010706020507" pitchFamily="18" charset="2"/>
              </a:rPr>
              <a:t>W = </a:t>
            </a:r>
            <a:r>
              <a:rPr lang="en-US" altLang="en-US" sz="2400">
                <a:latin typeface="Verdana" panose="020B0604030504040204" pitchFamily="34" charset="0"/>
              </a:rPr>
              <a:t>Short</a:t>
            </a:r>
          </a:p>
          <a:p>
            <a:r>
              <a:rPr lang="en-US" altLang="en-US" sz="2400">
                <a:latin typeface="Verdana" panose="020B0604030504040204" pitchFamily="34" charset="0"/>
              </a:rPr>
              <a:t>&gt; 30M </a:t>
            </a:r>
            <a:r>
              <a:rPr lang="en-US" altLang="en-US" sz="2400">
                <a:latin typeface="Symbol" panose="05050102010706020507" pitchFamily="18" charset="2"/>
              </a:rPr>
              <a:t>W</a:t>
            </a:r>
            <a:r>
              <a:rPr lang="en-US" altLang="en-US" sz="2400">
                <a:latin typeface="Verdana" panose="020B0604030504040204" pitchFamily="34" charset="0"/>
              </a:rPr>
              <a:t>= Good</a:t>
            </a:r>
            <a:r>
              <a:rPr lang="en-US" altLang="en-US" sz="2400">
                <a:latin typeface="Symbol" panose="05050102010706020507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19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19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19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199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1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199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2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20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0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00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>
                <a:solidFill>
                  <a:srgbClr val="FFFF00"/>
                </a:solidFill>
                <a:ea typeface="굴림" panose="020B0600000101010101" pitchFamily="34" charset="-127"/>
              </a:rPr>
              <a:t>Connection of I-Button Assembly to Data-Logger (Laptop Computer)</a:t>
            </a:r>
          </a:p>
        </p:txBody>
      </p:sp>
      <p:pic>
        <p:nvPicPr>
          <p:cNvPr id="201733" name="Picture 5" descr="Picture 0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655763"/>
            <a:ext cx="6904037" cy="517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87363" y="1276350"/>
            <a:ext cx="8229600" cy="1143000"/>
          </a:xfrm>
        </p:spPr>
        <p:txBody>
          <a:bodyPr/>
          <a:lstStyle/>
          <a:p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I-button Software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5" name="Picture 3" descr="i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2863"/>
            <a:ext cx="9144000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4288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4288"/>
            <a:ext cx="9144000" cy="690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144000" cy="691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144000" cy="690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0" name="Group 48"/>
          <p:cNvGrpSpPr>
            <a:grpSpLocks/>
          </p:cNvGrpSpPr>
          <p:nvPr/>
        </p:nvGrpSpPr>
        <p:grpSpPr bwMode="auto">
          <a:xfrm>
            <a:off x="1020763" y="214313"/>
            <a:ext cx="6878637" cy="7300912"/>
            <a:chOff x="571" y="0"/>
            <a:chExt cx="4333" cy="4599"/>
          </a:xfrm>
        </p:grpSpPr>
        <p:sp>
          <p:nvSpPr>
            <p:cNvPr id="3100" name="AutoShape 28"/>
            <p:cNvSpPr>
              <a:spLocks noChangeAspect="1" noChangeArrowheads="1"/>
            </p:cNvSpPr>
            <p:nvPr/>
          </p:nvSpPr>
          <p:spPr bwMode="auto">
            <a:xfrm>
              <a:off x="888" y="270"/>
              <a:ext cx="3398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AutoShape 29"/>
            <p:cNvSpPr>
              <a:spLocks noChangeArrowheads="1"/>
            </p:cNvSpPr>
            <p:nvPr/>
          </p:nvSpPr>
          <p:spPr bwMode="auto">
            <a:xfrm>
              <a:off x="1311" y="890"/>
              <a:ext cx="2575" cy="68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ko-KR" sz="1600">
                  <a:solidFill>
                    <a:schemeClr val="tx1"/>
                  </a:solidFill>
                  <a:latin typeface="Times New Roman" panose="02020603050405020304" pitchFamily="18" charset="0"/>
                  <a:ea typeface="바탕" panose="02030600000101010101" pitchFamily="18" charset="-127"/>
                </a:rPr>
                <a:t>- Concrete Temperature Prediction -</a:t>
              </a:r>
            </a:p>
            <a:p>
              <a:pPr algn="just"/>
              <a:r>
                <a:rPr lang="en-US" altLang="ko-KR" sz="1600">
                  <a:solidFill>
                    <a:schemeClr val="tx1"/>
                  </a:solidFill>
                  <a:latin typeface="Times New Roman" panose="02020603050405020304" pitchFamily="18" charset="0"/>
                  <a:ea typeface="바탕" panose="02030600000101010101" pitchFamily="18" charset="-127"/>
                </a:rPr>
                <a:t>■  Weather, materials &amp; pavement structure</a:t>
              </a:r>
            </a:p>
            <a:p>
              <a:pPr algn="just"/>
              <a:r>
                <a:rPr lang="en-US" altLang="ko-KR" sz="1600">
                  <a:solidFill>
                    <a:schemeClr val="tx1"/>
                  </a:solidFill>
                  <a:latin typeface="Times New Roman" panose="02020603050405020304" pitchFamily="18" charset="0"/>
                  <a:ea typeface="바탕" panose="02030600000101010101" pitchFamily="18" charset="-127"/>
                </a:rPr>
                <a:t>■ Temperature prediction at top, middle,     &amp; bottom of slab</a:t>
              </a:r>
              <a:endParaRPr lang="en-US" altLang="ko-KR" sz="1600">
                <a:solidFill>
                  <a:schemeClr val="tx1"/>
                </a:solidFill>
                <a:ea typeface="굴림" panose="020B0600000101010101" pitchFamily="34" charset="-127"/>
              </a:endParaRPr>
            </a:p>
          </p:txBody>
        </p:sp>
        <p:sp>
          <p:nvSpPr>
            <p:cNvPr id="3102" name="AutoShape 30"/>
            <p:cNvSpPr>
              <a:spLocks noChangeArrowheads="1"/>
            </p:cNvSpPr>
            <p:nvPr/>
          </p:nvSpPr>
          <p:spPr bwMode="auto">
            <a:xfrm>
              <a:off x="1505" y="2791"/>
              <a:ext cx="2147" cy="541"/>
            </a:xfrm>
            <a:prstGeom prst="diamond">
              <a:avLst/>
            </a:prstGeom>
            <a:solidFill>
              <a:srgbClr val="FFFFFF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ko-KR" sz="1600">
                  <a:solidFill>
                    <a:schemeClr val="tx1"/>
                  </a:solidFill>
                  <a:latin typeface="Times New Roman" panose="02020603050405020304" pitchFamily="18" charset="0"/>
                  <a:ea typeface="바탕" panose="02030600000101010101" pitchFamily="18" charset="-127"/>
                </a:rPr>
                <a:t>Insert temperature</a:t>
              </a:r>
            </a:p>
            <a:p>
              <a:pPr algn="ctr"/>
              <a:r>
                <a:rPr lang="en-US" altLang="ko-KR" sz="1600">
                  <a:solidFill>
                    <a:schemeClr val="tx1"/>
                  </a:solidFill>
                  <a:latin typeface="Times New Roman" panose="02020603050405020304" pitchFamily="18" charset="0"/>
                  <a:ea typeface="바탕" panose="02030600000101010101" pitchFamily="18" charset="-127"/>
                </a:rPr>
                <a:t>measuring devices</a:t>
              </a:r>
              <a:endParaRPr lang="en-US" altLang="ko-KR" sz="1600">
                <a:solidFill>
                  <a:schemeClr val="tx1"/>
                </a:solidFill>
                <a:ea typeface="굴림" panose="020B0600000101010101" pitchFamily="34" charset="-127"/>
              </a:endParaRPr>
            </a:p>
          </p:txBody>
        </p:sp>
        <p:sp>
          <p:nvSpPr>
            <p:cNvPr id="3103" name="Line 31"/>
            <p:cNvSpPr>
              <a:spLocks noChangeShapeType="1"/>
            </p:cNvSpPr>
            <p:nvPr/>
          </p:nvSpPr>
          <p:spPr bwMode="auto">
            <a:xfrm flipV="1">
              <a:off x="2627" y="676"/>
              <a:ext cx="1" cy="207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AutoShape 32"/>
            <p:cNvSpPr>
              <a:spLocks noChangeArrowheads="1"/>
            </p:cNvSpPr>
            <p:nvPr/>
          </p:nvSpPr>
          <p:spPr bwMode="auto">
            <a:xfrm>
              <a:off x="1386" y="0"/>
              <a:ext cx="2388" cy="68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tIns="0"/>
            <a:lstStyle/>
            <a:p>
              <a:pPr lvl="1"/>
              <a:r>
                <a:rPr lang="en-US" altLang="ko-KR" sz="1600">
                  <a:solidFill>
                    <a:schemeClr val="tx1"/>
                  </a:solidFill>
                  <a:latin typeface="Times New Roman" panose="02020603050405020304" pitchFamily="18" charset="0"/>
                  <a:ea typeface="바탕" panose="02030600000101010101" pitchFamily="18" charset="-127"/>
                </a:rPr>
                <a:t>- Preparation -</a:t>
              </a:r>
            </a:p>
            <a:p>
              <a:pPr lvl="1"/>
              <a:r>
                <a:rPr lang="en-US" altLang="ko-KR" sz="1600">
                  <a:solidFill>
                    <a:schemeClr val="tx1"/>
                  </a:solidFill>
                  <a:latin typeface="Times New Roman" panose="02020603050405020304" pitchFamily="18" charset="0"/>
                  <a:ea typeface="바탕" panose="02030600000101010101" pitchFamily="18" charset="-127"/>
                </a:rPr>
                <a:t>■ Temperature prediction model</a:t>
              </a:r>
            </a:p>
            <a:p>
              <a:pPr lvl="1"/>
              <a:r>
                <a:rPr lang="en-US" altLang="ko-KR" sz="1600">
                  <a:solidFill>
                    <a:schemeClr val="tx1"/>
                  </a:solidFill>
                  <a:latin typeface="Times New Roman" panose="02020603050405020304" pitchFamily="18" charset="0"/>
                  <a:ea typeface="바탕" panose="02030600000101010101" pitchFamily="18" charset="-127"/>
                </a:rPr>
                <a:t>■ Temperature measuring devices</a:t>
              </a:r>
              <a:endParaRPr lang="en-US" altLang="ko-KR" sz="1600">
                <a:solidFill>
                  <a:schemeClr val="tx1"/>
                </a:solidFill>
                <a:ea typeface="굴림" panose="020B0600000101010101" pitchFamily="34" charset="-127"/>
              </a:endParaRPr>
            </a:p>
          </p:txBody>
        </p:sp>
        <p:sp>
          <p:nvSpPr>
            <p:cNvPr id="3105" name="Line 33"/>
            <p:cNvSpPr>
              <a:spLocks noChangeShapeType="1"/>
            </p:cNvSpPr>
            <p:nvPr/>
          </p:nvSpPr>
          <p:spPr bwMode="auto">
            <a:xfrm>
              <a:off x="2606" y="3341"/>
              <a:ext cx="0" cy="13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0"/>
            <a:lstStyle/>
            <a:p>
              <a:endParaRPr lang="en-US"/>
            </a:p>
          </p:txBody>
        </p:sp>
        <p:sp>
          <p:nvSpPr>
            <p:cNvPr id="3106" name="Rectangle 34"/>
            <p:cNvSpPr>
              <a:spLocks noChangeArrowheads="1"/>
            </p:cNvSpPr>
            <p:nvPr/>
          </p:nvSpPr>
          <p:spPr bwMode="auto">
            <a:xfrm>
              <a:off x="3540" y="1742"/>
              <a:ext cx="1140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ko-KR" sz="1600">
                  <a:latin typeface="바탕" panose="02030600000101010101" pitchFamily="18" charset="-127"/>
                  <a:ea typeface="바탕" panose="02030600000101010101" pitchFamily="18" charset="-127"/>
                </a:rPr>
                <a:t>If 120° F&gt;Temp.</a:t>
              </a:r>
              <a:endParaRPr lang="en-US" altLang="ko-KR" sz="1600">
                <a:ea typeface="굴림" panose="020B0600000101010101" pitchFamily="34" charset="-127"/>
              </a:endParaRPr>
            </a:p>
          </p:txBody>
        </p:sp>
        <p:sp>
          <p:nvSpPr>
            <p:cNvPr id="3107" name="Rectangle 35"/>
            <p:cNvSpPr>
              <a:spLocks noChangeArrowheads="1"/>
            </p:cNvSpPr>
            <p:nvPr/>
          </p:nvSpPr>
          <p:spPr bwMode="auto">
            <a:xfrm>
              <a:off x="671" y="1732"/>
              <a:ext cx="124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ko-KR" sz="1600">
                  <a:latin typeface="바탕" panose="02030600000101010101" pitchFamily="18" charset="-127"/>
                  <a:ea typeface="바탕" panose="02030600000101010101" pitchFamily="18" charset="-127"/>
                </a:rPr>
                <a:t>If 120° F&lt;Temp.</a:t>
              </a:r>
              <a:endParaRPr lang="en-US" altLang="ko-KR" sz="1600">
                <a:ea typeface="굴림" panose="020B0600000101010101" pitchFamily="34" charset="-127"/>
              </a:endParaRPr>
            </a:p>
          </p:txBody>
        </p:sp>
        <p:sp>
          <p:nvSpPr>
            <p:cNvPr id="3108" name="AutoShape 36"/>
            <p:cNvSpPr>
              <a:spLocks noChangeArrowheads="1"/>
            </p:cNvSpPr>
            <p:nvPr/>
          </p:nvSpPr>
          <p:spPr bwMode="auto">
            <a:xfrm>
              <a:off x="2744" y="1961"/>
              <a:ext cx="2160" cy="5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just"/>
              <a:r>
                <a:rPr lang="ko-KR" altLang="en-US" sz="1600">
                  <a:solidFill>
                    <a:schemeClr val="tx1"/>
                  </a:solidFill>
                  <a:latin typeface="Times New Roman" panose="02020603050405020304" pitchFamily="18" charset="0"/>
                  <a:ea typeface="바탕" panose="02030600000101010101" pitchFamily="18" charset="-127"/>
                </a:rPr>
                <a:t>■ </a:t>
              </a:r>
              <a:r>
                <a:rPr lang="en-US" altLang="ko-KR" sz="1600">
                  <a:solidFill>
                    <a:schemeClr val="tx1"/>
                  </a:solidFill>
                  <a:latin typeface="Times New Roman" panose="02020603050405020304" pitchFamily="18" charset="0"/>
                  <a:ea typeface="바탕" panose="02030600000101010101" pitchFamily="18" charset="-127"/>
                </a:rPr>
                <a:t>Only two sets at the predicted time of maximum concrete temperature and temperature differential</a:t>
              </a:r>
              <a:endParaRPr lang="en-US" altLang="ko-KR" sz="1600">
                <a:solidFill>
                  <a:schemeClr val="tx1"/>
                </a:solidFill>
                <a:ea typeface="굴림" panose="020B0600000101010101" pitchFamily="34" charset="-127"/>
              </a:endParaRPr>
            </a:p>
          </p:txBody>
        </p:sp>
        <p:sp>
          <p:nvSpPr>
            <p:cNvPr id="3109" name="AutoShape 37"/>
            <p:cNvSpPr>
              <a:spLocks noChangeArrowheads="1"/>
            </p:cNvSpPr>
            <p:nvPr/>
          </p:nvSpPr>
          <p:spPr bwMode="auto">
            <a:xfrm>
              <a:off x="571" y="1961"/>
              <a:ext cx="1905" cy="48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just"/>
              <a:r>
                <a:rPr lang="ko-KR" altLang="en-US" sz="1600">
                  <a:solidFill>
                    <a:schemeClr val="tx1"/>
                  </a:solidFill>
                  <a:latin typeface="Times New Roman" panose="02020603050405020304" pitchFamily="18" charset="0"/>
                  <a:ea typeface="바탕" panose="02030600000101010101" pitchFamily="18" charset="-127"/>
                </a:rPr>
                <a:t>■ </a:t>
              </a:r>
              <a:r>
                <a:rPr lang="en-US" altLang="ko-KR" sz="1600">
                  <a:solidFill>
                    <a:schemeClr val="tx1"/>
                  </a:solidFill>
                  <a:latin typeface="Times New Roman" panose="02020603050405020304" pitchFamily="18" charset="0"/>
                  <a:ea typeface="바탕" panose="02030600000101010101" pitchFamily="18" charset="-127"/>
                </a:rPr>
                <a:t>Every hour in the morning</a:t>
              </a:r>
            </a:p>
            <a:p>
              <a:pPr algn="just"/>
              <a:r>
                <a:rPr lang="en-US" altLang="ko-KR" sz="1600">
                  <a:solidFill>
                    <a:schemeClr val="tx1"/>
                  </a:solidFill>
                  <a:latin typeface="Times New Roman" panose="02020603050405020304" pitchFamily="18" charset="0"/>
                  <a:ea typeface="바탕" panose="02030600000101010101" pitchFamily="18" charset="-127"/>
                </a:rPr>
                <a:t>■ Every 2 hours after 12 p.m.</a:t>
              </a:r>
              <a:endParaRPr lang="en-US" altLang="ko-KR" sz="1600">
                <a:solidFill>
                  <a:schemeClr val="tx1"/>
                </a:solidFill>
                <a:ea typeface="굴림" panose="020B0600000101010101" pitchFamily="34" charset="-127"/>
              </a:endParaRPr>
            </a:p>
          </p:txBody>
        </p:sp>
        <p:sp>
          <p:nvSpPr>
            <p:cNvPr id="3110" name="AutoShape 38"/>
            <p:cNvSpPr>
              <a:spLocks noChangeArrowheads="1"/>
            </p:cNvSpPr>
            <p:nvPr/>
          </p:nvSpPr>
          <p:spPr bwMode="auto">
            <a:xfrm>
              <a:off x="1292" y="3481"/>
              <a:ext cx="2646" cy="63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tIns="0"/>
            <a:lstStyle/>
            <a:p>
              <a:pPr algn="just"/>
              <a:r>
                <a:rPr lang="ko-KR" altLang="en-US" sz="1600">
                  <a:solidFill>
                    <a:schemeClr val="tx1"/>
                  </a:solidFill>
                  <a:latin typeface="Times New Roman" panose="02020603050405020304" pitchFamily="18" charset="0"/>
                  <a:ea typeface="바탕" panose="02030600000101010101" pitchFamily="18" charset="-127"/>
                </a:rPr>
                <a:t>■ </a:t>
              </a:r>
              <a:r>
                <a:rPr lang="en-US" altLang="ko-KR" sz="1600">
                  <a:solidFill>
                    <a:schemeClr val="tx1"/>
                  </a:solidFill>
                  <a:latin typeface="Times New Roman" panose="02020603050405020304" pitchFamily="18" charset="0"/>
                  <a:ea typeface="바탕" panose="02030600000101010101" pitchFamily="18" charset="-127"/>
                </a:rPr>
                <a:t>Maximum concrete temperature shall not exceed 120</a:t>
              </a:r>
              <a:r>
                <a:rPr lang="en-US" altLang="ko-KR" sz="1600">
                  <a:solidFill>
                    <a:schemeClr val="tx1"/>
                  </a:solidFill>
                  <a:latin typeface="바탕" panose="02030600000101010101" pitchFamily="18" charset="-127"/>
                  <a:ea typeface="바탕" panose="02030600000101010101" pitchFamily="18" charset="-127"/>
                </a:rPr>
                <a:t>°</a:t>
              </a:r>
              <a:r>
                <a:rPr lang="en-US" altLang="ko-KR" sz="1600">
                  <a:solidFill>
                    <a:schemeClr val="tx1"/>
                  </a:solidFill>
                  <a:latin typeface="Times New Roman" panose="02020603050405020304" pitchFamily="18" charset="0"/>
                  <a:ea typeface="바탕" panose="02030600000101010101" pitchFamily="18" charset="-127"/>
                </a:rPr>
                <a:t> F</a:t>
              </a:r>
            </a:p>
            <a:p>
              <a:pPr algn="just"/>
              <a:r>
                <a:rPr lang="en-US" altLang="ko-KR" sz="1600">
                  <a:solidFill>
                    <a:schemeClr val="tx1"/>
                  </a:solidFill>
                  <a:latin typeface="Times New Roman" panose="02020603050405020304" pitchFamily="18" charset="0"/>
                  <a:ea typeface="바탕" panose="02030600000101010101" pitchFamily="18" charset="-127"/>
                </a:rPr>
                <a:t>■ Temperature difference between the top and the bottom of the slab shall be less than 25</a:t>
              </a:r>
              <a:r>
                <a:rPr lang="en-US" altLang="ko-KR" sz="1600">
                  <a:solidFill>
                    <a:schemeClr val="tx1"/>
                  </a:solidFill>
                  <a:latin typeface="바탕" panose="02030600000101010101" pitchFamily="18" charset="-127"/>
                  <a:ea typeface="바탕" panose="02030600000101010101" pitchFamily="18" charset="-127"/>
                </a:rPr>
                <a:t>°</a:t>
              </a:r>
              <a:r>
                <a:rPr lang="en-US" altLang="ko-KR" sz="1600">
                  <a:solidFill>
                    <a:schemeClr val="tx1"/>
                  </a:solidFill>
                  <a:latin typeface="Times New Roman" panose="02020603050405020304" pitchFamily="18" charset="0"/>
                  <a:ea typeface="바탕" panose="02030600000101010101" pitchFamily="18" charset="-127"/>
                </a:rPr>
                <a:t> F</a:t>
              </a:r>
              <a:endParaRPr lang="en-US" altLang="ko-KR" sz="1600">
                <a:solidFill>
                  <a:schemeClr val="tx1"/>
                </a:solidFill>
                <a:ea typeface="굴림" panose="020B0600000101010101" pitchFamily="34" charset="-127"/>
              </a:endParaRPr>
            </a:p>
          </p:txBody>
        </p:sp>
        <p:grpSp>
          <p:nvGrpSpPr>
            <p:cNvPr id="3111" name="Group 39"/>
            <p:cNvGrpSpPr>
              <a:grpSpLocks/>
            </p:cNvGrpSpPr>
            <p:nvPr/>
          </p:nvGrpSpPr>
          <p:grpSpPr bwMode="auto">
            <a:xfrm>
              <a:off x="1821" y="1577"/>
              <a:ext cx="1597" cy="382"/>
              <a:chOff x="5356" y="7305"/>
              <a:chExt cx="4181" cy="999"/>
            </a:xfrm>
          </p:grpSpPr>
          <p:sp>
            <p:nvSpPr>
              <p:cNvPr id="3112" name="Line 40"/>
              <p:cNvSpPr>
                <a:spLocks noChangeShapeType="1"/>
              </p:cNvSpPr>
              <p:nvPr/>
            </p:nvSpPr>
            <p:spPr bwMode="auto">
              <a:xfrm flipH="1">
                <a:off x="5356" y="7683"/>
                <a:ext cx="3" cy="621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" name="Line 41"/>
              <p:cNvSpPr>
                <a:spLocks noChangeShapeType="1"/>
              </p:cNvSpPr>
              <p:nvPr/>
            </p:nvSpPr>
            <p:spPr bwMode="auto">
              <a:xfrm flipH="1">
                <a:off x="9534" y="7683"/>
                <a:ext cx="3" cy="621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" name="Line 42"/>
              <p:cNvSpPr>
                <a:spLocks noChangeShapeType="1"/>
              </p:cNvSpPr>
              <p:nvPr/>
            </p:nvSpPr>
            <p:spPr bwMode="auto">
              <a:xfrm>
                <a:off x="5359" y="7680"/>
                <a:ext cx="4175" cy="1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tIns="0"/>
              <a:lstStyle/>
              <a:p>
                <a:endParaRPr lang="en-US"/>
              </a:p>
            </p:txBody>
          </p:sp>
          <p:sp>
            <p:nvSpPr>
              <p:cNvPr id="3115" name="Line 43"/>
              <p:cNvSpPr>
                <a:spLocks noChangeShapeType="1"/>
              </p:cNvSpPr>
              <p:nvPr/>
            </p:nvSpPr>
            <p:spPr bwMode="auto">
              <a:xfrm>
                <a:off x="7394" y="7305"/>
                <a:ext cx="1" cy="361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3116" name="AutoShape 44"/>
            <p:cNvCxnSpPr>
              <a:cxnSpLocks noChangeShapeType="1"/>
            </p:cNvCxnSpPr>
            <p:nvPr/>
          </p:nvCxnSpPr>
          <p:spPr bwMode="auto">
            <a:xfrm rot="5400000">
              <a:off x="3314" y="2566"/>
              <a:ext cx="169" cy="1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17" name="Line 45"/>
            <p:cNvSpPr>
              <a:spLocks noChangeShapeType="1"/>
            </p:cNvSpPr>
            <p:nvPr/>
          </p:nvSpPr>
          <p:spPr bwMode="auto">
            <a:xfrm>
              <a:off x="1804" y="2654"/>
              <a:ext cx="1594" cy="1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Line 46"/>
            <p:cNvSpPr>
              <a:spLocks noChangeShapeType="1"/>
            </p:cNvSpPr>
            <p:nvPr/>
          </p:nvSpPr>
          <p:spPr bwMode="auto">
            <a:xfrm>
              <a:off x="2601" y="2654"/>
              <a:ext cx="1" cy="139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Line 47"/>
            <p:cNvSpPr>
              <a:spLocks noChangeShapeType="1"/>
            </p:cNvSpPr>
            <p:nvPr/>
          </p:nvSpPr>
          <p:spPr bwMode="auto">
            <a:xfrm flipV="1">
              <a:off x="1804" y="2442"/>
              <a:ext cx="1" cy="207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4288"/>
            <a:ext cx="9144000" cy="688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4288"/>
            <a:ext cx="9144000" cy="690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1187450" y="1730375"/>
            <a:ext cx="7124700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ko-KR" b="1">
                <a:solidFill>
                  <a:srgbClr val="FFFF00"/>
                </a:solidFill>
                <a:ea typeface="굴림" panose="020B0600000101010101" pitchFamily="34" charset="-127"/>
              </a:rPr>
              <a:t>Installation of</a:t>
            </a:r>
          </a:p>
          <a:p>
            <a:pPr algn="ctr">
              <a:buFontTx/>
              <a:buNone/>
            </a:pPr>
            <a:r>
              <a:rPr lang="en-US" altLang="ko-KR" b="1">
                <a:solidFill>
                  <a:srgbClr val="FFFF00"/>
                </a:solidFill>
                <a:ea typeface="굴림" panose="020B0600000101010101" pitchFamily="34" charset="-127"/>
              </a:rPr>
              <a:t>I-Button Assembly</a:t>
            </a:r>
          </a:p>
          <a:p>
            <a:pPr algn="ctr">
              <a:buFontTx/>
              <a:buNone/>
            </a:pPr>
            <a:endParaRPr lang="en-US" altLang="ko-KR" b="1">
              <a:solidFill>
                <a:srgbClr val="FFFF00"/>
              </a:solidFill>
              <a:ea typeface="굴림" panose="020B0600000101010101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100_12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42863"/>
            <a:ext cx="91440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2419350" y="1468438"/>
            <a:ext cx="175895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ko-KR" sz="2800" b="1">
                <a:solidFill>
                  <a:schemeClr val="tx1"/>
                </a:solidFill>
                <a:latin typeface="Times New Roman" panose="02020603050405020304" pitchFamily="18" charset="0"/>
                <a:ea typeface="바탕" panose="02030600000101010101" pitchFamily="18" charset="-127"/>
              </a:rPr>
              <a:t>I-Buttons</a:t>
            </a:r>
            <a:endParaRPr lang="en-US" altLang="ko-KR" sz="2800" b="1">
              <a:solidFill>
                <a:schemeClr val="tx1"/>
              </a:solidFill>
              <a:ea typeface="굴림" panose="020B0600000101010101" pitchFamily="34" charset="-127"/>
            </a:endParaRPr>
          </a:p>
        </p:txBody>
      </p:sp>
      <p:sp>
        <p:nvSpPr>
          <p:cNvPr id="150532" name="Line 4"/>
          <p:cNvSpPr>
            <a:spLocks noChangeShapeType="1"/>
          </p:cNvSpPr>
          <p:nvPr/>
        </p:nvSpPr>
        <p:spPr bwMode="auto">
          <a:xfrm>
            <a:off x="3370263" y="1965325"/>
            <a:ext cx="1419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33" name="Line 5"/>
          <p:cNvSpPr>
            <a:spLocks noChangeShapeType="1"/>
          </p:cNvSpPr>
          <p:nvPr/>
        </p:nvSpPr>
        <p:spPr bwMode="auto">
          <a:xfrm flipH="1" flipV="1">
            <a:off x="3357563" y="1951038"/>
            <a:ext cx="1404937" cy="15700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34" name="Line 6"/>
          <p:cNvSpPr>
            <a:spLocks noChangeShapeType="1"/>
          </p:cNvSpPr>
          <p:nvPr/>
        </p:nvSpPr>
        <p:spPr bwMode="auto">
          <a:xfrm flipH="1" flipV="1">
            <a:off x="3343275" y="1938338"/>
            <a:ext cx="1323975" cy="30432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100_12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2863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100_14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2863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1187450" y="1730375"/>
            <a:ext cx="7124700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ko-KR" b="1">
                <a:solidFill>
                  <a:srgbClr val="FFFF00"/>
                </a:solidFill>
                <a:ea typeface="굴림" panose="020B0600000101010101" pitchFamily="34" charset="-127"/>
              </a:rPr>
              <a:t>I-button Data Downloading</a:t>
            </a:r>
          </a:p>
          <a:p>
            <a:pPr algn="ctr">
              <a:buFontTx/>
              <a:buNone/>
            </a:pPr>
            <a:endParaRPr lang="en-US" altLang="ko-KR" b="1">
              <a:solidFill>
                <a:srgbClr val="FFFF00"/>
              </a:solidFill>
              <a:ea typeface="굴림" panose="020B0600000101010101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100_14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4288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0163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1187450" y="1730375"/>
            <a:ext cx="7124700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ko-KR" b="1">
                <a:solidFill>
                  <a:srgbClr val="FFFF00"/>
                </a:solidFill>
                <a:ea typeface="굴림" panose="020B0600000101010101" pitchFamily="34" charset="-127"/>
              </a:rPr>
              <a:t>Processing of Downloaded Temperature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892175" y="1730375"/>
            <a:ext cx="7419975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ko-KR" b="1">
                <a:solidFill>
                  <a:srgbClr val="FFFF00"/>
                </a:solidFill>
                <a:ea typeface="굴림" panose="020B0600000101010101" pitchFamily="34" charset="-127"/>
              </a:rPr>
              <a:t>Temperature Predictions by PavePro</a:t>
            </a:r>
          </a:p>
          <a:p>
            <a:pPr algn="ctr">
              <a:buFontTx/>
              <a:buNone/>
            </a:pPr>
            <a:endParaRPr lang="en-US" altLang="ko-KR" b="1">
              <a:solidFill>
                <a:srgbClr val="FFFF00"/>
              </a:solidFill>
              <a:ea typeface="굴림" panose="020B0600000101010101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Processing Downloaded Data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23988"/>
            <a:ext cx="8229600" cy="4525962"/>
          </a:xfrm>
        </p:spPr>
        <p:txBody>
          <a:bodyPr/>
          <a:lstStyle/>
          <a:p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Open the file with Excel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8" name="Picture 6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1" name="Picture 3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85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42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8575"/>
            <a:ext cx="9144000" cy="68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1187450" y="1730375"/>
            <a:ext cx="7124700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ko-KR" b="1">
                <a:solidFill>
                  <a:srgbClr val="FFFF00"/>
                </a:solidFill>
                <a:ea typeface="굴림" panose="020B0600000101010101" pitchFamily="34" charset="-127"/>
              </a:rPr>
              <a:t>Graphic Presentation of Processed Downloaded Data from US 183 Test Section in Austin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388"/>
            <a:ext cx="9144000" cy="629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3449638" y="104775"/>
            <a:ext cx="348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Actual Temperature at the Top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8"/>
            <a:ext cx="918686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3241675" y="14288"/>
            <a:ext cx="379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Actual Temperature at the Middle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463"/>
            <a:ext cx="9144000" cy="645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3241675" y="14288"/>
            <a:ext cx="3867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Actual Temperature at the Bottom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8" name="Picture 28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>
                <a:solidFill>
                  <a:srgbClr val="FFFF00"/>
                </a:solidFill>
                <a:ea typeface="굴림" panose="020B0600000101010101" pitchFamily="34" charset="-127"/>
              </a:rPr>
              <a:t>Compliance with Shadow Specifications Requirements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4650"/>
            <a:ext cx="8229600" cy="4525963"/>
          </a:xfrm>
        </p:spPr>
        <p:txBody>
          <a:bodyPr/>
          <a:lstStyle/>
          <a:p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Inspect the maximum concrete temperature within 24 hours of concrete placement.</a:t>
            </a:r>
          </a:p>
          <a:p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Inspect the maximum concrete temperature differential within 48 hours of concrete placement.</a:t>
            </a:r>
          </a:p>
          <a:p>
            <a:endParaRPr lang="en-US" altLang="ko-KR">
              <a:solidFill>
                <a:srgbClr val="FFFF00"/>
              </a:solidFill>
              <a:ea typeface="굴림" panose="020B0600000101010101" pitchFamily="34" charset="-127"/>
            </a:endParaRPr>
          </a:p>
          <a:p>
            <a:endParaRPr lang="ko-KR" altLang="en-US">
              <a:solidFill>
                <a:srgbClr val="FFFF00"/>
              </a:solidFill>
              <a:ea typeface="굴림" panose="020B0600000101010101" pitchFamily="34" charset="-127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Future Developments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4650"/>
            <a:ext cx="8229600" cy="4525963"/>
          </a:xfrm>
        </p:spPr>
        <p:txBody>
          <a:bodyPr/>
          <a:lstStyle/>
          <a:p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Pay factors or disincentives for non-compliance</a:t>
            </a:r>
          </a:p>
          <a:p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Further enhancement of temperature prediction models</a:t>
            </a:r>
          </a:p>
          <a:p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Continued efforts to quantify the effects of concrete temperature on long-term CRCP performance</a:t>
            </a:r>
          </a:p>
          <a:p>
            <a:pPr>
              <a:buFontTx/>
              <a:buNone/>
            </a:pPr>
            <a:endParaRPr lang="en-US" altLang="ko-KR">
              <a:solidFill>
                <a:srgbClr val="FFFF00"/>
              </a:solidFill>
              <a:ea typeface="굴림" panose="020B0600000101010101" pitchFamily="34" charset="-127"/>
            </a:endParaRPr>
          </a:p>
          <a:p>
            <a:endParaRPr lang="en-US" altLang="ko-KR">
              <a:solidFill>
                <a:srgbClr val="FFFF00"/>
              </a:solidFill>
              <a:ea typeface="굴림" panose="020B0600000101010101" pitchFamily="34" charset="-127"/>
            </a:endParaRPr>
          </a:p>
          <a:p>
            <a:endParaRPr lang="ko-KR" altLang="en-US">
              <a:solidFill>
                <a:srgbClr val="FFFF00"/>
              </a:solidFill>
              <a:ea typeface="굴림" panose="020B0600000101010101" pitchFamily="34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>
                <a:solidFill>
                  <a:srgbClr val="FFFF00"/>
                </a:solidFill>
                <a:ea typeface="굴림" panose="020B0600000101010101" pitchFamily="34" charset="-127"/>
              </a:rPr>
              <a:t>PavePro</a:t>
            </a:r>
            <a:br>
              <a:rPr lang="en-US" altLang="ko-KR" sz="4000">
                <a:solidFill>
                  <a:srgbClr val="FFFF00"/>
                </a:solidFill>
                <a:ea typeface="굴림" panose="020B0600000101010101" pitchFamily="34" charset="-127"/>
              </a:rPr>
            </a:br>
            <a:r>
              <a:rPr lang="en-US" altLang="ko-KR" sz="4000">
                <a:solidFill>
                  <a:srgbClr val="FFFF00"/>
                </a:solidFill>
                <a:ea typeface="굴림" panose="020B0600000101010101" pitchFamily="34" charset="-127"/>
              </a:rPr>
              <a:t>- input variables -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General inputs</a:t>
            </a:r>
          </a:p>
          <a:p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Mixture proportion</a:t>
            </a:r>
          </a:p>
          <a:p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Materials </a:t>
            </a:r>
          </a:p>
          <a:p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Environmental condition</a:t>
            </a:r>
          </a:p>
          <a:p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Construction inputs</a:t>
            </a:r>
          </a:p>
          <a:p>
            <a:pPr>
              <a:buFontTx/>
              <a:buNone/>
            </a:pPr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>
                <a:solidFill>
                  <a:srgbClr val="FFFF00"/>
                </a:solidFill>
                <a:ea typeface="굴림" panose="020B0600000101010101" pitchFamily="34" charset="-127"/>
              </a:rPr>
              <a:t>General Inputs</a:t>
            </a:r>
            <a:br>
              <a:rPr lang="en-US" altLang="ko-KR" sz="4000">
                <a:solidFill>
                  <a:srgbClr val="FFFF00"/>
                </a:solidFill>
                <a:ea typeface="굴림" panose="020B0600000101010101" pitchFamily="34" charset="-127"/>
              </a:rPr>
            </a:br>
            <a:endParaRPr lang="en-US" altLang="ko-KR" sz="4000">
              <a:solidFill>
                <a:srgbClr val="FFFF00"/>
              </a:solidFill>
              <a:ea typeface="굴림" panose="020B0600000101010101" pitchFamily="34" charset="-127"/>
            </a:endParaRP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Pavement structure</a:t>
            </a:r>
          </a:p>
          <a:p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Reliability</a:t>
            </a:r>
          </a:p>
          <a:p>
            <a:r>
              <a:rPr lang="en-US" altLang="ko-KR">
                <a:solidFill>
                  <a:srgbClr val="FFFF00"/>
                </a:solidFill>
                <a:ea typeface="굴림" panose="020B0600000101010101" pitchFamily="34" charset="-127"/>
              </a:rPr>
              <a:t>Project information</a:t>
            </a:r>
          </a:p>
          <a:p>
            <a:endParaRPr lang="en-US" altLang="ko-KR">
              <a:solidFill>
                <a:srgbClr val="FFFF00"/>
              </a:solidFill>
              <a:ea typeface="굴림" panose="020B0600000101010101" pitchFamily="34" charset="-127"/>
            </a:endParaRPr>
          </a:p>
          <a:p>
            <a:endParaRPr lang="ko-KR" altLang="en-US">
              <a:solidFill>
                <a:srgbClr val="FFFF00"/>
              </a:solidFill>
              <a:ea typeface="굴림" panose="020B0600000101010101" pitchFamily="34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677</Words>
  <Application>Microsoft Office PowerPoint</Application>
  <PresentationFormat>On-screen Show (4:3)</PresentationFormat>
  <Paragraphs>179</Paragraphs>
  <Slides>71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9" baseType="lpstr">
      <vt:lpstr>Arial</vt:lpstr>
      <vt:lpstr>굴림</vt:lpstr>
      <vt:lpstr>Times New Roman</vt:lpstr>
      <vt:lpstr>바탕</vt:lpstr>
      <vt:lpstr>Verdana</vt:lpstr>
      <vt:lpstr>Symbol</vt:lpstr>
      <vt:lpstr>Default Design</vt:lpstr>
      <vt:lpstr>Visio.Drawing.11</vt:lpstr>
      <vt:lpstr> 5-1700 Long-Term Performance of Portland  Cement Concrete Pavement   - Training Materials 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PavePro - input variables -</vt:lpstr>
      <vt:lpstr>General Inputs </vt:lpstr>
      <vt:lpstr>PowerPoint Presentation</vt:lpstr>
      <vt:lpstr>PowerPoint Presentation</vt:lpstr>
      <vt:lpstr>Mixture Proportion </vt:lpstr>
      <vt:lpstr>PowerPoint Presentation</vt:lpstr>
      <vt:lpstr>Materials </vt:lpstr>
      <vt:lpstr>PowerPoint Presentation</vt:lpstr>
      <vt:lpstr>PowerPoint Presentation</vt:lpstr>
      <vt:lpstr>Environmental Condition </vt:lpstr>
      <vt:lpstr>PowerPoint Presentation</vt:lpstr>
      <vt:lpstr>PowerPoint Presentation</vt:lpstr>
      <vt:lpstr>PowerPoint Presentation</vt:lpstr>
      <vt:lpstr>PowerPoint Presentation</vt:lpstr>
      <vt:lpstr>Construction Inputs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Implementation of Shadow Specifications  -Test Sections-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I-Button</vt:lpstr>
      <vt:lpstr>I-Button Assembly</vt:lpstr>
      <vt:lpstr>Long-Term Durability of I-Button Assembly </vt:lpstr>
      <vt:lpstr>PowerPoint Presentation</vt:lpstr>
      <vt:lpstr>Connection of I-Button Assembly to Data-Logger (Laptop Computer)</vt:lpstr>
      <vt:lpstr>I-button Software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Processing Downloaded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Compliance with Shadow Specifications Requirements</vt:lpstr>
      <vt:lpstr>Future Developments</vt:lpstr>
    </vt:vector>
  </TitlesOfParts>
  <Company>Center for Transportation Research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Project Kick-off Meeting  0-5106: Evaluation of Curing Membranes Effectiveness to Reduce Evaporation</dc:title>
  <dc:creator>moonwon</dc:creator>
  <cp:lastModifiedBy>Michael L Nugent</cp:lastModifiedBy>
  <cp:revision>61</cp:revision>
  <dcterms:created xsi:type="dcterms:W3CDTF">2004-09-11T15:47:16Z</dcterms:created>
  <dcterms:modified xsi:type="dcterms:W3CDTF">2018-11-20T19:26:14Z</dcterms:modified>
</cp:coreProperties>
</file>